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6" r:id="rId2"/>
    <p:sldId id="349" r:id="rId3"/>
    <p:sldId id="364" r:id="rId4"/>
    <p:sldId id="286" r:id="rId5"/>
    <p:sldId id="294" r:id="rId6"/>
    <p:sldId id="363" r:id="rId7"/>
    <p:sldId id="361" r:id="rId8"/>
    <p:sldId id="332" r:id="rId9"/>
    <p:sldId id="367" r:id="rId10"/>
    <p:sldId id="380" r:id="rId11"/>
    <p:sldId id="368" r:id="rId12"/>
    <p:sldId id="377" r:id="rId13"/>
    <p:sldId id="369" r:id="rId14"/>
    <p:sldId id="383" r:id="rId15"/>
    <p:sldId id="365" r:id="rId16"/>
    <p:sldId id="376" r:id="rId17"/>
    <p:sldId id="257" r:id="rId18"/>
    <p:sldId id="372" r:id="rId19"/>
    <p:sldId id="373" r:id="rId20"/>
    <p:sldId id="371" r:id="rId21"/>
    <p:sldId id="378" r:id="rId22"/>
    <p:sldId id="379" r:id="rId23"/>
    <p:sldId id="258" r:id="rId24"/>
    <p:sldId id="259" r:id="rId25"/>
    <p:sldId id="375" r:id="rId26"/>
    <p:sldId id="381" r:id="rId27"/>
    <p:sldId id="382" r:id="rId28"/>
    <p:sldId id="356" r:id="rId29"/>
    <p:sldId id="306" r:id="rId30"/>
    <p:sldId id="299" r:id="rId31"/>
    <p:sldId id="32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79"/>
    <p:restoredTop sz="92789"/>
  </p:normalViewPr>
  <p:slideViewPr>
    <p:cSldViewPr snapToGrid="0" snapToObjects="1">
      <p:cViewPr varScale="1">
        <p:scale>
          <a:sx n="118" d="100"/>
          <a:sy n="118" d="100"/>
        </p:scale>
        <p:origin x="800" y="208"/>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125" d="100"/>
          <a:sy n="125" d="100"/>
        </p:scale>
        <p:origin x="330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sers/guest/Desktop/frank/2022-2023%20NCC%20Governance%20and%20Projects/2023%20Governing%20Board/Attendance%20/NCC%20attendanc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NCC Average Weekly</a:t>
            </a:r>
            <a:r>
              <a:rPr lang="en-US" baseline="0"/>
              <a:t> </a:t>
            </a:r>
            <a:r>
              <a:rPr lang="en-US"/>
              <a:t>Attendance by</a:t>
            </a:r>
            <a:r>
              <a:rPr lang="en-US" baseline="0"/>
              <a:t> Month</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Sheet1!$P$13:$P$19</c:f>
              <c:strCache>
                <c:ptCount val="7"/>
                <c:pt idx="0">
                  <c:v>DEC</c:v>
                </c:pt>
                <c:pt idx="1">
                  <c:v>JAN</c:v>
                </c:pt>
                <c:pt idx="2">
                  <c:v>FEB</c:v>
                </c:pt>
                <c:pt idx="3">
                  <c:v>MAR</c:v>
                </c:pt>
                <c:pt idx="4">
                  <c:v>APR</c:v>
                </c:pt>
                <c:pt idx="5">
                  <c:v>MAY</c:v>
                </c:pt>
                <c:pt idx="6">
                  <c:v>JUN </c:v>
                </c:pt>
              </c:strCache>
            </c:strRef>
          </c:cat>
          <c:val>
            <c:numRef>
              <c:f>Sheet1!$Q$13:$Q$19</c:f>
              <c:numCache>
                <c:formatCode>0</c:formatCode>
                <c:ptCount val="7"/>
                <c:pt idx="0">
                  <c:v>149.25</c:v>
                </c:pt>
                <c:pt idx="1">
                  <c:v>124.8</c:v>
                </c:pt>
                <c:pt idx="2">
                  <c:v>115.33333333333333</c:v>
                </c:pt>
                <c:pt idx="3">
                  <c:v>120.75</c:v>
                </c:pt>
                <c:pt idx="4">
                  <c:v>144.33333333333334</c:v>
                </c:pt>
                <c:pt idx="5">
                  <c:v>114.25</c:v>
                </c:pt>
                <c:pt idx="6">
                  <c:v>120.25</c:v>
                </c:pt>
              </c:numCache>
            </c:numRef>
          </c:val>
          <c:extLst>
            <c:ext xmlns:c16="http://schemas.microsoft.com/office/drawing/2014/chart" uri="{C3380CC4-5D6E-409C-BE32-E72D297353CC}">
              <c16:uniqueId val="{00000000-6DE3-774E-A42E-9DC0F93510FB}"/>
            </c:ext>
          </c:extLst>
        </c:ser>
        <c:dLbls>
          <c:dLblPos val="outEnd"/>
          <c:showLegendKey val="0"/>
          <c:showVal val="1"/>
          <c:showCatName val="0"/>
          <c:showSerName val="0"/>
          <c:showPercent val="0"/>
          <c:showBubbleSize val="0"/>
        </c:dLbls>
        <c:gapWidth val="219"/>
        <c:overlap val="-27"/>
        <c:axId val="1116229344"/>
        <c:axId val="1116503488"/>
      </c:barChart>
      <c:catAx>
        <c:axId val="111622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6503488"/>
        <c:crosses val="autoZero"/>
        <c:auto val="1"/>
        <c:lblAlgn val="ctr"/>
        <c:lblOffset val="100"/>
        <c:noMultiLvlLbl val="0"/>
      </c:catAx>
      <c:valAx>
        <c:axId val="11165034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6229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1054DD-F04A-5248-BEED-72CB22E07FDE}"/>
              </a:ext>
            </a:extLst>
          </p:cNvPr>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C14E130-17B6-EB4D-8859-50350560C7F6}"/>
              </a:ext>
            </a:extLst>
          </p:cNvPr>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fld id="{DEC7AC65-BAE1-5547-A715-28A016B57160}" type="datetimeFigureOut">
              <a:rPr lang="en-US" smtClean="0"/>
              <a:t>7/18/23</a:t>
            </a:fld>
            <a:endParaRPr lang="en-US"/>
          </a:p>
        </p:txBody>
      </p:sp>
      <p:sp>
        <p:nvSpPr>
          <p:cNvPr id="4" name="Footer Placeholder 3">
            <a:extLst>
              <a:ext uri="{FF2B5EF4-FFF2-40B4-BE49-F238E27FC236}">
                <a16:creationId xmlns:a16="http://schemas.microsoft.com/office/drawing/2014/main" id="{F3D09520-03C2-4F44-830B-D5628A14A5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9CD8DF-F9DA-7548-A8BB-E71C46A331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59C02D-A9E0-6C4B-A095-938CA1FCC077}" type="slidenum">
              <a:rPr lang="en-US" smtClean="0"/>
              <a:t>‹#›</a:t>
            </a:fld>
            <a:endParaRPr lang="en-US"/>
          </a:p>
        </p:txBody>
      </p:sp>
    </p:spTree>
    <p:extLst>
      <p:ext uri="{BB962C8B-B14F-4D97-AF65-F5344CB8AC3E}">
        <p14:creationId xmlns:p14="http://schemas.microsoft.com/office/powerpoint/2010/main" val="862242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EEE7F25D-7E14-2F4E-A7AD-1428F4FCD994}" type="datetimeFigureOut">
              <a:rPr lang="en-US" smtClean="0"/>
              <a:t>7/18/23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D2999-BBFA-1548-A93F-5130AA82C786}" type="slidenum">
              <a:rPr lang="en-US" smtClean="0"/>
              <a:t>‹#›</a:t>
            </a:fld>
            <a:endParaRPr lang="en-US"/>
          </a:p>
        </p:txBody>
      </p:sp>
    </p:spTree>
    <p:extLst>
      <p:ext uri="{BB962C8B-B14F-4D97-AF65-F5344CB8AC3E}">
        <p14:creationId xmlns:p14="http://schemas.microsoft.com/office/powerpoint/2010/main" val="3246417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DB2D2999-BBFA-1548-A93F-5130AA82C786}" type="slidenum">
              <a:rPr lang="en-US" smtClean="0"/>
              <a:t>1</a:t>
            </a:fld>
            <a:endParaRPr lang="en-US" dirty="0"/>
          </a:p>
        </p:txBody>
      </p:sp>
    </p:spTree>
    <p:extLst>
      <p:ext uri="{BB962C8B-B14F-4D97-AF65-F5344CB8AC3E}">
        <p14:creationId xmlns:p14="http://schemas.microsoft.com/office/powerpoint/2010/main" val="3156668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2D2999-BBFA-1548-A93F-5130AA82C786}" type="slidenum">
              <a:rPr lang="en-US" smtClean="0"/>
              <a:t>4</a:t>
            </a:fld>
            <a:endParaRPr lang="en-US"/>
          </a:p>
        </p:txBody>
      </p:sp>
    </p:spTree>
    <p:extLst>
      <p:ext uri="{BB962C8B-B14F-4D97-AF65-F5344CB8AC3E}">
        <p14:creationId xmlns:p14="http://schemas.microsoft.com/office/powerpoint/2010/main" val="1617005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2D2999-BBFA-1548-A93F-5130AA82C786}" type="slidenum">
              <a:rPr lang="en-US" smtClean="0"/>
              <a:t>5</a:t>
            </a:fld>
            <a:endParaRPr lang="en-US"/>
          </a:p>
        </p:txBody>
      </p:sp>
    </p:spTree>
    <p:extLst>
      <p:ext uri="{BB962C8B-B14F-4D97-AF65-F5344CB8AC3E}">
        <p14:creationId xmlns:p14="http://schemas.microsoft.com/office/powerpoint/2010/main" val="3410798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2D2999-BBFA-1548-A93F-5130AA82C786}" type="slidenum">
              <a:rPr lang="en-US" smtClean="0"/>
              <a:t>6</a:t>
            </a:fld>
            <a:endParaRPr lang="en-US"/>
          </a:p>
        </p:txBody>
      </p:sp>
    </p:spTree>
    <p:extLst>
      <p:ext uri="{BB962C8B-B14F-4D97-AF65-F5344CB8AC3E}">
        <p14:creationId xmlns:p14="http://schemas.microsoft.com/office/powerpoint/2010/main" val="1518701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 name="Google Shape;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597da00ef2_0_1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597da00ef2_0_1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597da00ef2_0_1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597da00ef2_0_1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597da00ef2_0_1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597da00ef2_0_1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2D2999-BBFA-1548-A93F-5130AA82C786}" type="slidenum">
              <a:rPr lang="en-US" smtClean="0"/>
              <a:t>31</a:t>
            </a:fld>
            <a:endParaRPr lang="en-US"/>
          </a:p>
        </p:txBody>
      </p:sp>
    </p:spTree>
    <p:extLst>
      <p:ext uri="{BB962C8B-B14F-4D97-AF65-F5344CB8AC3E}">
        <p14:creationId xmlns:p14="http://schemas.microsoft.com/office/powerpoint/2010/main" val="1685235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D0549-A5AA-514A-B70E-610DAF5801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CF6947-CF7A-3944-9D35-CDABFDB7ED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F221B1-23AF-7B43-A4D6-51E55BA552D0}"/>
              </a:ext>
            </a:extLst>
          </p:cNvPr>
          <p:cNvSpPr>
            <a:spLocks noGrp="1"/>
          </p:cNvSpPr>
          <p:nvPr>
            <p:ph type="dt" sz="half" idx="10"/>
          </p:nvPr>
        </p:nvSpPr>
        <p:spPr/>
        <p:txBody>
          <a:bodyPr/>
          <a:lstStyle/>
          <a:p>
            <a:fld id="{8EC8BEA5-C243-2A4E-A8E5-64F4D54BDDEE}" type="datetime1">
              <a:rPr lang="en-US" smtClean="0"/>
              <a:t>7/18/23</a:t>
            </a:fld>
            <a:endParaRPr lang="en-US"/>
          </a:p>
        </p:txBody>
      </p:sp>
      <p:sp>
        <p:nvSpPr>
          <p:cNvPr id="5" name="Footer Placeholder 4">
            <a:extLst>
              <a:ext uri="{FF2B5EF4-FFF2-40B4-BE49-F238E27FC236}">
                <a16:creationId xmlns:a16="http://schemas.microsoft.com/office/drawing/2014/main" id="{EFE603C3-5177-DF44-801E-D6CADCAD9A4D}"/>
              </a:ext>
            </a:extLst>
          </p:cNvPr>
          <p:cNvSpPr>
            <a:spLocks noGrp="1"/>
          </p:cNvSpPr>
          <p:nvPr>
            <p:ph type="ftr" sz="quarter" idx="11"/>
          </p:nvPr>
        </p:nvSpPr>
        <p:spPr/>
        <p:txBody>
          <a:bodyPr/>
          <a:lstStyle>
            <a:lvl1pPr>
              <a:defRPr sz="1600"/>
            </a:lvl1pPr>
          </a:lstStyle>
          <a:p>
            <a:endParaRPr lang="en-US"/>
          </a:p>
        </p:txBody>
      </p:sp>
      <p:sp>
        <p:nvSpPr>
          <p:cNvPr id="6" name="Slide Number Placeholder 5">
            <a:extLst>
              <a:ext uri="{FF2B5EF4-FFF2-40B4-BE49-F238E27FC236}">
                <a16:creationId xmlns:a16="http://schemas.microsoft.com/office/drawing/2014/main" id="{A846A2E5-D951-6F40-A62C-3E73D377CC49}"/>
              </a:ext>
            </a:extLst>
          </p:cNvPr>
          <p:cNvSpPr>
            <a:spLocks noGrp="1"/>
          </p:cNvSpPr>
          <p:nvPr>
            <p:ph type="sldNum" sz="quarter" idx="12"/>
          </p:nvPr>
        </p:nvSpPr>
        <p:spPr/>
        <p:txBody>
          <a:bodyPr/>
          <a:lstStyle/>
          <a:p>
            <a:fld id="{C0B91FA4-F675-724A-AEB6-1F10BBB026AA}" type="slidenum">
              <a:rPr lang="en-US" smtClean="0"/>
              <a:t>‹#›</a:t>
            </a:fld>
            <a:endParaRPr lang="en-US"/>
          </a:p>
        </p:txBody>
      </p:sp>
    </p:spTree>
    <p:extLst>
      <p:ext uri="{BB962C8B-B14F-4D97-AF65-F5344CB8AC3E}">
        <p14:creationId xmlns:p14="http://schemas.microsoft.com/office/powerpoint/2010/main" val="252866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F7E33-7336-A049-AB7B-8C7504303E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D8B9EC-3B2E-7B4B-8B3F-345014F4D0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35A354-A1A2-CB4F-AC3C-DA47D91E14FB}"/>
              </a:ext>
            </a:extLst>
          </p:cNvPr>
          <p:cNvSpPr>
            <a:spLocks noGrp="1"/>
          </p:cNvSpPr>
          <p:nvPr>
            <p:ph type="dt" sz="half" idx="10"/>
          </p:nvPr>
        </p:nvSpPr>
        <p:spPr/>
        <p:txBody>
          <a:bodyPr/>
          <a:lstStyle/>
          <a:p>
            <a:fld id="{3E5A403A-330F-8442-BE51-27AD5C11A950}" type="datetime1">
              <a:rPr lang="en-US" smtClean="0"/>
              <a:t>7/18/23</a:t>
            </a:fld>
            <a:endParaRPr lang="en-US"/>
          </a:p>
        </p:txBody>
      </p:sp>
      <p:sp>
        <p:nvSpPr>
          <p:cNvPr id="5" name="Footer Placeholder 4">
            <a:extLst>
              <a:ext uri="{FF2B5EF4-FFF2-40B4-BE49-F238E27FC236}">
                <a16:creationId xmlns:a16="http://schemas.microsoft.com/office/drawing/2014/main" id="{38C378DA-2168-2D44-BEE3-6962622F57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FF2259-18D9-114D-A1E4-3C6E4392A4C5}"/>
              </a:ext>
            </a:extLst>
          </p:cNvPr>
          <p:cNvSpPr>
            <a:spLocks noGrp="1"/>
          </p:cNvSpPr>
          <p:nvPr>
            <p:ph type="sldNum" sz="quarter" idx="12"/>
          </p:nvPr>
        </p:nvSpPr>
        <p:spPr/>
        <p:txBody>
          <a:bodyPr/>
          <a:lstStyle/>
          <a:p>
            <a:fld id="{C0B91FA4-F675-724A-AEB6-1F10BBB026AA}" type="slidenum">
              <a:rPr lang="en-US" smtClean="0"/>
              <a:t>‹#›</a:t>
            </a:fld>
            <a:endParaRPr lang="en-US"/>
          </a:p>
        </p:txBody>
      </p:sp>
    </p:spTree>
    <p:extLst>
      <p:ext uri="{BB962C8B-B14F-4D97-AF65-F5344CB8AC3E}">
        <p14:creationId xmlns:p14="http://schemas.microsoft.com/office/powerpoint/2010/main" val="1791723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0A2426-F18A-524A-8382-8EB4EEAB88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3DB045-40FE-CC46-A561-B6744196B88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B6F77E-182C-A24A-9DE9-68CA4D71653F}"/>
              </a:ext>
            </a:extLst>
          </p:cNvPr>
          <p:cNvSpPr>
            <a:spLocks noGrp="1"/>
          </p:cNvSpPr>
          <p:nvPr>
            <p:ph type="dt" sz="half" idx="10"/>
          </p:nvPr>
        </p:nvSpPr>
        <p:spPr/>
        <p:txBody>
          <a:bodyPr/>
          <a:lstStyle/>
          <a:p>
            <a:fld id="{9DC70A31-9104-8143-A8BD-DBFC036D95F0}" type="datetime1">
              <a:rPr lang="en-US" smtClean="0"/>
              <a:t>7/18/23</a:t>
            </a:fld>
            <a:endParaRPr lang="en-US"/>
          </a:p>
        </p:txBody>
      </p:sp>
      <p:sp>
        <p:nvSpPr>
          <p:cNvPr id="5" name="Footer Placeholder 4">
            <a:extLst>
              <a:ext uri="{FF2B5EF4-FFF2-40B4-BE49-F238E27FC236}">
                <a16:creationId xmlns:a16="http://schemas.microsoft.com/office/drawing/2014/main" id="{4CDFFBBA-3DE3-E743-9C28-7403F3009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3A1A7F-BD0A-2E4C-A652-006F403A9AA4}"/>
              </a:ext>
            </a:extLst>
          </p:cNvPr>
          <p:cNvSpPr>
            <a:spLocks noGrp="1"/>
          </p:cNvSpPr>
          <p:nvPr>
            <p:ph type="sldNum" sz="quarter" idx="12"/>
          </p:nvPr>
        </p:nvSpPr>
        <p:spPr/>
        <p:txBody>
          <a:bodyPr/>
          <a:lstStyle/>
          <a:p>
            <a:fld id="{C0B91FA4-F675-724A-AEB6-1F10BBB026AA}" type="slidenum">
              <a:rPr lang="en-US" smtClean="0"/>
              <a:t>‹#›</a:t>
            </a:fld>
            <a:endParaRPr lang="en-US"/>
          </a:p>
        </p:txBody>
      </p:sp>
    </p:spTree>
    <p:extLst>
      <p:ext uri="{BB962C8B-B14F-4D97-AF65-F5344CB8AC3E}">
        <p14:creationId xmlns:p14="http://schemas.microsoft.com/office/powerpoint/2010/main" val="4158620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cxnSp>
        <p:nvCxnSpPr>
          <p:cNvPr id="21" name="Google Shape;21;g2597da00ef2_0_184"/>
          <p:cNvCxnSpPr/>
          <p:nvPr/>
        </p:nvCxnSpPr>
        <p:spPr>
          <a:xfrm>
            <a:off x="656750" y="1680378"/>
            <a:ext cx="5664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g2597da00ef2_0_184"/>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3" name="Google Shape;23;g2597da00ef2_0_184"/>
          <p:cNvSpPr txBox="1">
            <a:spLocks noGrp="1"/>
          </p:cNvSpPr>
          <p:nvPr>
            <p:ph type="body" idx="1"/>
          </p:nvPr>
        </p:nvSpPr>
        <p:spPr>
          <a:xfrm>
            <a:off x="517200" y="1986432"/>
            <a:ext cx="11157600" cy="410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4" name="Google Shape;24;g2597da00ef2_0_18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1995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A999B-928E-7340-AFB0-8D9E957AD3FF}"/>
              </a:ext>
            </a:extLst>
          </p:cNvPr>
          <p:cNvSpPr>
            <a:spLocks noGrp="1"/>
          </p:cNvSpPr>
          <p:nvPr>
            <p:ph type="title"/>
          </p:nvPr>
        </p:nvSpPr>
        <p:spPr>
          <a:xfrm>
            <a:off x="838200" y="87725"/>
            <a:ext cx="10515600" cy="682839"/>
          </a:xfrm>
        </p:spPr>
        <p:txBody>
          <a:bodyPr>
            <a:normAutofit/>
          </a:bodyPr>
          <a:lstStyle>
            <a:lvl1pPr algn="ct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F9EB01E-792D-C54A-BFA5-2758E6D19BCE}"/>
              </a:ext>
            </a:extLst>
          </p:cNvPr>
          <p:cNvSpPr>
            <a:spLocks noGrp="1"/>
          </p:cNvSpPr>
          <p:nvPr>
            <p:ph idx="1"/>
          </p:nvPr>
        </p:nvSpPr>
        <p:spPr>
          <a:xfrm>
            <a:off x="838200" y="904126"/>
            <a:ext cx="10515600" cy="52728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1C1A4E-5EB8-4E42-ACC6-E3DB3C14014B}"/>
              </a:ext>
            </a:extLst>
          </p:cNvPr>
          <p:cNvSpPr>
            <a:spLocks noGrp="1"/>
          </p:cNvSpPr>
          <p:nvPr>
            <p:ph type="dt" sz="half" idx="10"/>
          </p:nvPr>
        </p:nvSpPr>
        <p:spPr/>
        <p:txBody>
          <a:bodyPr/>
          <a:lstStyle/>
          <a:p>
            <a:fld id="{02C3059C-2459-8546-8642-046BD7E46836}" type="datetime1">
              <a:rPr lang="en-US" smtClean="0"/>
              <a:t>7/18/23</a:t>
            </a:fld>
            <a:endParaRPr lang="en-US"/>
          </a:p>
        </p:txBody>
      </p:sp>
      <p:sp>
        <p:nvSpPr>
          <p:cNvPr id="5" name="Footer Placeholder 4">
            <a:extLst>
              <a:ext uri="{FF2B5EF4-FFF2-40B4-BE49-F238E27FC236}">
                <a16:creationId xmlns:a16="http://schemas.microsoft.com/office/drawing/2014/main" id="{75838D8A-8EC3-5C45-A23A-91E3E75531CD}"/>
              </a:ext>
            </a:extLst>
          </p:cNvPr>
          <p:cNvSpPr>
            <a:spLocks noGrp="1"/>
          </p:cNvSpPr>
          <p:nvPr>
            <p:ph type="ftr" sz="quarter" idx="11"/>
          </p:nvPr>
        </p:nvSpPr>
        <p:spPr/>
        <p:txBody>
          <a:bodyPr/>
          <a:lstStyle>
            <a:lvl1pPr>
              <a:defRPr sz="1800">
                <a:solidFill>
                  <a:srgbClr val="FF0000"/>
                </a:solidFill>
              </a:defRPr>
            </a:lvl1pPr>
          </a:lstStyle>
          <a:p>
            <a:endParaRPr lang="en-US"/>
          </a:p>
        </p:txBody>
      </p:sp>
      <p:sp>
        <p:nvSpPr>
          <p:cNvPr id="6" name="Slide Number Placeholder 5">
            <a:extLst>
              <a:ext uri="{FF2B5EF4-FFF2-40B4-BE49-F238E27FC236}">
                <a16:creationId xmlns:a16="http://schemas.microsoft.com/office/drawing/2014/main" id="{1EE71A1B-ED6F-AC4A-B612-D22051D6E4B6}"/>
              </a:ext>
            </a:extLst>
          </p:cNvPr>
          <p:cNvSpPr>
            <a:spLocks noGrp="1"/>
          </p:cNvSpPr>
          <p:nvPr>
            <p:ph type="sldNum" sz="quarter" idx="12"/>
          </p:nvPr>
        </p:nvSpPr>
        <p:spPr/>
        <p:txBody>
          <a:bodyPr/>
          <a:lstStyle>
            <a:lvl1pPr>
              <a:defRPr sz="1800"/>
            </a:lvl1pPr>
          </a:lstStyle>
          <a:p>
            <a:fld id="{C0B91FA4-F675-724A-AEB6-1F10BBB026AA}" type="slidenum">
              <a:rPr lang="en-US" smtClean="0"/>
              <a:pPr/>
              <a:t>‹#›</a:t>
            </a:fld>
            <a:endParaRPr lang="en-US"/>
          </a:p>
        </p:txBody>
      </p:sp>
      <p:pic>
        <p:nvPicPr>
          <p:cNvPr id="8" name="Picture 7">
            <a:extLst>
              <a:ext uri="{FF2B5EF4-FFF2-40B4-BE49-F238E27FC236}">
                <a16:creationId xmlns:a16="http://schemas.microsoft.com/office/drawing/2014/main" id="{6223730B-DE18-A24B-8EB5-B736C0EDC6EC}"/>
              </a:ext>
            </a:extLst>
          </p:cNvPr>
          <p:cNvPicPr>
            <a:picLocks noChangeAspect="1"/>
          </p:cNvPicPr>
          <p:nvPr userDrawn="1"/>
        </p:nvPicPr>
        <p:blipFill>
          <a:blip r:embed="rId2" cstate="screen">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77" y="87725"/>
            <a:ext cx="901087" cy="901087"/>
          </a:xfrm>
          <a:prstGeom prst="rect">
            <a:avLst/>
          </a:prstGeom>
          <a:noFill/>
        </p:spPr>
      </p:pic>
      <p:pic>
        <p:nvPicPr>
          <p:cNvPr id="10" name="Picture 9">
            <a:extLst>
              <a:ext uri="{FF2B5EF4-FFF2-40B4-BE49-F238E27FC236}">
                <a16:creationId xmlns:a16="http://schemas.microsoft.com/office/drawing/2014/main" id="{87EC290A-0FD7-9645-AEB3-BFD538BFAB47}"/>
              </a:ext>
            </a:extLst>
          </p:cNvPr>
          <p:cNvPicPr>
            <a:picLocks noChangeAspect="1"/>
          </p:cNvPicPr>
          <p:nvPr userDrawn="1"/>
        </p:nvPicPr>
        <p:blipFill>
          <a:blip r:embed="rId4" cstate="screen">
            <a:duotone>
              <a:prstClr val="black"/>
              <a:srgbClr val="FF0000">
                <a:tint val="45000"/>
                <a:satMod val="400000"/>
              </a:srgbClr>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tretch>
            <a:fillRect/>
          </a:stretch>
        </p:blipFill>
        <p:spPr>
          <a:xfrm>
            <a:off x="11474238" y="74662"/>
            <a:ext cx="619789" cy="1093746"/>
          </a:xfrm>
          <a:prstGeom prst="rect">
            <a:avLst/>
          </a:prstGeom>
        </p:spPr>
      </p:pic>
    </p:spTree>
    <p:extLst>
      <p:ext uri="{BB962C8B-B14F-4D97-AF65-F5344CB8AC3E}">
        <p14:creationId xmlns:p14="http://schemas.microsoft.com/office/powerpoint/2010/main" val="3210805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DBD38-9D26-6047-B229-BEE8681641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C5F1FE-5CE3-924D-9F80-5E9562D7DE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4A409CB-9CB1-734C-9655-F1E9BA3AA96E}"/>
              </a:ext>
            </a:extLst>
          </p:cNvPr>
          <p:cNvSpPr>
            <a:spLocks noGrp="1"/>
          </p:cNvSpPr>
          <p:nvPr>
            <p:ph type="dt" sz="half" idx="10"/>
          </p:nvPr>
        </p:nvSpPr>
        <p:spPr/>
        <p:txBody>
          <a:bodyPr/>
          <a:lstStyle/>
          <a:p>
            <a:fld id="{AAF884DA-5ABB-D94B-B384-9B5A379EC353}" type="datetime1">
              <a:rPr lang="en-US" smtClean="0"/>
              <a:t>7/18/23</a:t>
            </a:fld>
            <a:endParaRPr lang="en-US"/>
          </a:p>
        </p:txBody>
      </p:sp>
      <p:sp>
        <p:nvSpPr>
          <p:cNvPr id="5" name="Footer Placeholder 4">
            <a:extLst>
              <a:ext uri="{FF2B5EF4-FFF2-40B4-BE49-F238E27FC236}">
                <a16:creationId xmlns:a16="http://schemas.microsoft.com/office/drawing/2014/main" id="{8E0D798E-063C-9F45-941F-47FF38BD0F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1CF80-29FD-B848-97A4-D4E35B29BD19}"/>
              </a:ext>
            </a:extLst>
          </p:cNvPr>
          <p:cNvSpPr>
            <a:spLocks noGrp="1"/>
          </p:cNvSpPr>
          <p:nvPr>
            <p:ph type="sldNum" sz="quarter" idx="12"/>
          </p:nvPr>
        </p:nvSpPr>
        <p:spPr/>
        <p:txBody>
          <a:bodyPr/>
          <a:lstStyle/>
          <a:p>
            <a:fld id="{C0B91FA4-F675-724A-AEB6-1F10BBB026AA}" type="slidenum">
              <a:rPr lang="en-US" smtClean="0"/>
              <a:t>‹#›</a:t>
            </a:fld>
            <a:endParaRPr lang="en-US"/>
          </a:p>
        </p:txBody>
      </p:sp>
    </p:spTree>
    <p:extLst>
      <p:ext uri="{BB962C8B-B14F-4D97-AF65-F5344CB8AC3E}">
        <p14:creationId xmlns:p14="http://schemas.microsoft.com/office/powerpoint/2010/main" val="1077671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5F51B-2882-7A42-BA3F-107929816D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740718-C52E-FC43-8C18-4A645527813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5CA8E2-C7AE-E349-803A-F026CC4FBC7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8F1680-EA9D-F949-AF40-15DA9D8464F6}"/>
              </a:ext>
            </a:extLst>
          </p:cNvPr>
          <p:cNvSpPr>
            <a:spLocks noGrp="1"/>
          </p:cNvSpPr>
          <p:nvPr>
            <p:ph type="dt" sz="half" idx="10"/>
          </p:nvPr>
        </p:nvSpPr>
        <p:spPr/>
        <p:txBody>
          <a:bodyPr/>
          <a:lstStyle/>
          <a:p>
            <a:fld id="{94F0DEC8-D88E-4849-816E-8BE10CC2E5F2}" type="datetime1">
              <a:rPr lang="en-US" smtClean="0"/>
              <a:t>7/18/23</a:t>
            </a:fld>
            <a:endParaRPr lang="en-US"/>
          </a:p>
        </p:txBody>
      </p:sp>
      <p:sp>
        <p:nvSpPr>
          <p:cNvPr id="6" name="Footer Placeholder 5">
            <a:extLst>
              <a:ext uri="{FF2B5EF4-FFF2-40B4-BE49-F238E27FC236}">
                <a16:creationId xmlns:a16="http://schemas.microsoft.com/office/drawing/2014/main" id="{CB46ADB2-DD78-9344-89CF-02F37BAA25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ED72DA-F571-1D4D-A4B4-DDC7E4EC8CB4}"/>
              </a:ext>
            </a:extLst>
          </p:cNvPr>
          <p:cNvSpPr>
            <a:spLocks noGrp="1"/>
          </p:cNvSpPr>
          <p:nvPr>
            <p:ph type="sldNum" sz="quarter" idx="12"/>
          </p:nvPr>
        </p:nvSpPr>
        <p:spPr/>
        <p:txBody>
          <a:bodyPr/>
          <a:lstStyle/>
          <a:p>
            <a:fld id="{C0B91FA4-F675-724A-AEB6-1F10BBB026AA}" type="slidenum">
              <a:rPr lang="en-US" smtClean="0"/>
              <a:t>‹#›</a:t>
            </a:fld>
            <a:endParaRPr lang="en-US"/>
          </a:p>
        </p:txBody>
      </p:sp>
    </p:spTree>
    <p:extLst>
      <p:ext uri="{BB962C8B-B14F-4D97-AF65-F5344CB8AC3E}">
        <p14:creationId xmlns:p14="http://schemas.microsoft.com/office/powerpoint/2010/main" val="179672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BF124-96D8-3D4E-B0A8-5C2C6F008C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C9DD5F-545C-1042-9033-225EB21E42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CB6A3D-63B9-F64A-820B-13CBB72906B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DB79E0-D20C-3E4D-BE2F-323988DB55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A6D18D-3FDB-6C45-92E0-153BEF78008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F55235-CEBD-384C-B0A5-32F34864AA0F}"/>
              </a:ext>
            </a:extLst>
          </p:cNvPr>
          <p:cNvSpPr>
            <a:spLocks noGrp="1"/>
          </p:cNvSpPr>
          <p:nvPr>
            <p:ph type="dt" sz="half" idx="10"/>
          </p:nvPr>
        </p:nvSpPr>
        <p:spPr/>
        <p:txBody>
          <a:bodyPr/>
          <a:lstStyle/>
          <a:p>
            <a:fld id="{958B0AC2-9AD5-F148-B8D6-49C837F4484F}" type="datetime1">
              <a:rPr lang="en-US" smtClean="0"/>
              <a:t>7/18/23</a:t>
            </a:fld>
            <a:endParaRPr lang="en-US"/>
          </a:p>
        </p:txBody>
      </p:sp>
      <p:sp>
        <p:nvSpPr>
          <p:cNvPr id="8" name="Footer Placeholder 7">
            <a:extLst>
              <a:ext uri="{FF2B5EF4-FFF2-40B4-BE49-F238E27FC236}">
                <a16:creationId xmlns:a16="http://schemas.microsoft.com/office/drawing/2014/main" id="{A816DDE2-55BC-6D45-BF7C-9DBAA2903F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E75633-14EE-B348-ADB3-50F56BA7DF68}"/>
              </a:ext>
            </a:extLst>
          </p:cNvPr>
          <p:cNvSpPr>
            <a:spLocks noGrp="1"/>
          </p:cNvSpPr>
          <p:nvPr>
            <p:ph type="sldNum" sz="quarter" idx="12"/>
          </p:nvPr>
        </p:nvSpPr>
        <p:spPr/>
        <p:txBody>
          <a:bodyPr/>
          <a:lstStyle/>
          <a:p>
            <a:fld id="{C0B91FA4-F675-724A-AEB6-1F10BBB026AA}" type="slidenum">
              <a:rPr lang="en-US" smtClean="0"/>
              <a:t>‹#›</a:t>
            </a:fld>
            <a:endParaRPr lang="en-US"/>
          </a:p>
        </p:txBody>
      </p:sp>
    </p:spTree>
    <p:extLst>
      <p:ext uri="{BB962C8B-B14F-4D97-AF65-F5344CB8AC3E}">
        <p14:creationId xmlns:p14="http://schemas.microsoft.com/office/powerpoint/2010/main" val="1043638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57CBE-58FE-104F-B822-C79FB8E369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2DA8B0-8E3F-9349-A6FF-0C5AB663DBA7}"/>
              </a:ext>
            </a:extLst>
          </p:cNvPr>
          <p:cNvSpPr>
            <a:spLocks noGrp="1"/>
          </p:cNvSpPr>
          <p:nvPr>
            <p:ph type="dt" sz="half" idx="10"/>
          </p:nvPr>
        </p:nvSpPr>
        <p:spPr/>
        <p:txBody>
          <a:bodyPr/>
          <a:lstStyle/>
          <a:p>
            <a:fld id="{E0D782BC-402F-624F-9D6E-80A862703714}" type="datetime1">
              <a:rPr lang="en-US" smtClean="0"/>
              <a:t>7/18/23</a:t>
            </a:fld>
            <a:endParaRPr lang="en-US"/>
          </a:p>
        </p:txBody>
      </p:sp>
      <p:sp>
        <p:nvSpPr>
          <p:cNvPr id="4" name="Footer Placeholder 3">
            <a:extLst>
              <a:ext uri="{FF2B5EF4-FFF2-40B4-BE49-F238E27FC236}">
                <a16:creationId xmlns:a16="http://schemas.microsoft.com/office/drawing/2014/main" id="{D3AACBCB-84AF-2049-95B8-6F5A7D6D81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5E41BE-4C5A-474D-AC5E-F5381D5B3A55}"/>
              </a:ext>
            </a:extLst>
          </p:cNvPr>
          <p:cNvSpPr>
            <a:spLocks noGrp="1"/>
          </p:cNvSpPr>
          <p:nvPr>
            <p:ph type="sldNum" sz="quarter" idx="12"/>
          </p:nvPr>
        </p:nvSpPr>
        <p:spPr/>
        <p:txBody>
          <a:bodyPr/>
          <a:lstStyle/>
          <a:p>
            <a:fld id="{C0B91FA4-F675-724A-AEB6-1F10BBB026AA}" type="slidenum">
              <a:rPr lang="en-US" smtClean="0"/>
              <a:t>‹#›</a:t>
            </a:fld>
            <a:endParaRPr lang="en-US"/>
          </a:p>
        </p:txBody>
      </p:sp>
    </p:spTree>
    <p:extLst>
      <p:ext uri="{BB962C8B-B14F-4D97-AF65-F5344CB8AC3E}">
        <p14:creationId xmlns:p14="http://schemas.microsoft.com/office/powerpoint/2010/main" val="2962828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208813-408D-F141-8548-BDB397893B5B}"/>
              </a:ext>
            </a:extLst>
          </p:cNvPr>
          <p:cNvSpPr>
            <a:spLocks noGrp="1"/>
          </p:cNvSpPr>
          <p:nvPr>
            <p:ph type="dt" sz="half" idx="10"/>
          </p:nvPr>
        </p:nvSpPr>
        <p:spPr/>
        <p:txBody>
          <a:bodyPr/>
          <a:lstStyle/>
          <a:p>
            <a:fld id="{D38D7C6E-AA92-0647-9376-13A4063846ED}" type="datetime1">
              <a:rPr lang="en-US" smtClean="0"/>
              <a:t>7/18/23</a:t>
            </a:fld>
            <a:endParaRPr lang="en-US"/>
          </a:p>
        </p:txBody>
      </p:sp>
      <p:sp>
        <p:nvSpPr>
          <p:cNvPr id="3" name="Footer Placeholder 2">
            <a:extLst>
              <a:ext uri="{FF2B5EF4-FFF2-40B4-BE49-F238E27FC236}">
                <a16:creationId xmlns:a16="http://schemas.microsoft.com/office/drawing/2014/main" id="{33FB513A-8443-8A47-BFA7-282D4ABB85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68633B-1834-8E4F-AD6B-F83E14DDB5F2}"/>
              </a:ext>
            </a:extLst>
          </p:cNvPr>
          <p:cNvSpPr>
            <a:spLocks noGrp="1"/>
          </p:cNvSpPr>
          <p:nvPr>
            <p:ph type="sldNum" sz="quarter" idx="12"/>
          </p:nvPr>
        </p:nvSpPr>
        <p:spPr/>
        <p:txBody>
          <a:bodyPr/>
          <a:lstStyle/>
          <a:p>
            <a:fld id="{C0B91FA4-F675-724A-AEB6-1F10BBB026AA}" type="slidenum">
              <a:rPr lang="en-US" smtClean="0"/>
              <a:t>‹#›</a:t>
            </a:fld>
            <a:endParaRPr lang="en-US"/>
          </a:p>
        </p:txBody>
      </p:sp>
    </p:spTree>
    <p:extLst>
      <p:ext uri="{BB962C8B-B14F-4D97-AF65-F5344CB8AC3E}">
        <p14:creationId xmlns:p14="http://schemas.microsoft.com/office/powerpoint/2010/main" val="58413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02F3-82C0-2949-9399-7DF923DCE2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549A4B-C86E-A347-AA07-B61F7D4660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6F9E9B-075C-4E46-8E70-A49439116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03DB6C-B0FB-324B-8B10-AB77A54DA6E5}"/>
              </a:ext>
            </a:extLst>
          </p:cNvPr>
          <p:cNvSpPr>
            <a:spLocks noGrp="1"/>
          </p:cNvSpPr>
          <p:nvPr>
            <p:ph type="dt" sz="half" idx="10"/>
          </p:nvPr>
        </p:nvSpPr>
        <p:spPr/>
        <p:txBody>
          <a:bodyPr/>
          <a:lstStyle/>
          <a:p>
            <a:fld id="{B3974208-A723-E546-86C4-BAE12B4425E6}" type="datetime1">
              <a:rPr lang="en-US" smtClean="0"/>
              <a:t>7/18/23</a:t>
            </a:fld>
            <a:endParaRPr lang="en-US"/>
          </a:p>
        </p:txBody>
      </p:sp>
      <p:sp>
        <p:nvSpPr>
          <p:cNvPr id="6" name="Footer Placeholder 5">
            <a:extLst>
              <a:ext uri="{FF2B5EF4-FFF2-40B4-BE49-F238E27FC236}">
                <a16:creationId xmlns:a16="http://schemas.microsoft.com/office/drawing/2014/main" id="{159CE4A8-BE2A-E44D-87A3-A467481C1F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60A351-E572-D546-8961-8398D0425E65}"/>
              </a:ext>
            </a:extLst>
          </p:cNvPr>
          <p:cNvSpPr>
            <a:spLocks noGrp="1"/>
          </p:cNvSpPr>
          <p:nvPr>
            <p:ph type="sldNum" sz="quarter" idx="12"/>
          </p:nvPr>
        </p:nvSpPr>
        <p:spPr/>
        <p:txBody>
          <a:bodyPr/>
          <a:lstStyle/>
          <a:p>
            <a:fld id="{C0B91FA4-F675-724A-AEB6-1F10BBB026AA}" type="slidenum">
              <a:rPr lang="en-US" smtClean="0"/>
              <a:t>‹#›</a:t>
            </a:fld>
            <a:endParaRPr lang="en-US"/>
          </a:p>
        </p:txBody>
      </p:sp>
    </p:spTree>
    <p:extLst>
      <p:ext uri="{BB962C8B-B14F-4D97-AF65-F5344CB8AC3E}">
        <p14:creationId xmlns:p14="http://schemas.microsoft.com/office/powerpoint/2010/main" val="3604891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C6F95-A206-AC40-9CD3-D9B6F61FBA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0B4AD7-B264-E342-94B7-CA31EAEFB5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34B70F-C90B-7C43-BD63-80C9AEEC1C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DE565E-45AC-384E-A6E4-C50A7C683972}"/>
              </a:ext>
            </a:extLst>
          </p:cNvPr>
          <p:cNvSpPr>
            <a:spLocks noGrp="1"/>
          </p:cNvSpPr>
          <p:nvPr>
            <p:ph type="dt" sz="half" idx="10"/>
          </p:nvPr>
        </p:nvSpPr>
        <p:spPr/>
        <p:txBody>
          <a:bodyPr/>
          <a:lstStyle/>
          <a:p>
            <a:fld id="{924FB55C-D487-C54B-8774-90EE0290197C}" type="datetime1">
              <a:rPr lang="en-US" smtClean="0"/>
              <a:t>7/18/23</a:t>
            </a:fld>
            <a:endParaRPr lang="en-US"/>
          </a:p>
        </p:txBody>
      </p:sp>
      <p:sp>
        <p:nvSpPr>
          <p:cNvPr id="6" name="Footer Placeholder 5">
            <a:extLst>
              <a:ext uri="{FF2B5EF4-FFF2-40B4-BE49-F238E27FC236}">
                <a16:creationId xmlns:a16="http://schemas.microsoft.com/office/drawing/2014/main" id="{B58844F1-0BE2-0B4F-9B5F-32627D43AE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DC00CA-3A3C-484A-AA0A-F6919FC67CCF}"/>
              </a:ext>
            </a:extLst>
          </p:cNvPr>
          <p:cNvSpPr>
            <a:spLocks noGrp="1"/>
          </p:cNvSpPr>
          <p:nvPr>
            <p:ph type="sldNum" sz="quarter" idx="12"/>
          </p:nvPr>
        </p:nvSpPr>
        <p:spPr/>
        <p:txBody>
          <a:bodyPr/>
          <a:lstStyle/>
          <a:p>
            <a:fld id="{C0B91FA4-F675-724A-AEB6-1F10BBB026AA}" type="slidenum">
              <a:rPr lang="en-US" smtClean="0"/>
              <a:t>‹#›</a:t>
            </a:fld>
            <a:endParaRPr lang="en-US"/>
          </a:p>
        </p:txBody>
      </p:sp>
    </p:spTree>
    <p:extLst>
      <p:ext uri="{BB962C8B-B14F-4D97-AF65-F5344CB8AC3E}">
        <p14:creationId xmlns:p14="http://schemas.microsoft.com/office/powerpoint/2010/main" val="3296242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2.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84CF6A-1E28-754C-AD44-7DAEE655DB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FC05EA-233E-E240-8088-75BE782FBF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241770-BDCD-4646-A32F-3D25061831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528352-994A-E643-811B-705A26D72C45}" type="datetime1">
              <a:rPr lang="en-US" smtClean="0"/>
              <a:t>7/18/23</a:t>
            </a:fld>
            <a:endParaRPr lang="en-US"/>
          </a:p>
        </p:txBody>
      </p:sp>
      <p:sp>
        <p:nvSpPr>
          <p:cNvPr id="5" name="Footer Placeholder 4">
            <a:extLst>
              <a:ext uri="{FF2B5EF4-FFF2-40B4-BE49-F238E27FC236}">
                <a16:creationId xmlns:a16="http://schemas.microsoft.com/office/drawing/2014/main" id="{0AD374E7-2975-D34E-B003-EFEBEE194B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E01075-1736-6E4F-8003-2DBFECBC7AB1}"/>
              </a:ext>
            </a:extLst>
          </p:cNvPr>
          <p:cNvSpPr>
            <a:spLocks noGrp="1"/>
          </p:cNvSpPr>
          <p:nvPr>
            <p:ph type="sldNum" sz="quarter" idx="4"/>
          </p:nvPr>
        </p:nvSpPr>
        <p:spPr>
          <a:xfrm>
            <a:off x="9439275"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B91FA4-F675-724A-AEB6-1F10BBB026AA}" type="slidenum">
              <a:rPr lang="en-US" smtClean="0"/>
              <a:t>‹#›</a:t>
            </a:fld>
            <a:endParaRPr lang="en-US"/>
          </a:p>
        </p:txBody>
      </p:sp>
      <p:pic>
        <p:nvPicPr>
          <p:cNvPr id="7" name="Picture 6">
            <a:extLst>
              <a:ext uri="{FF2B5EF4-FFF2-40B4-BE49-F238E27FC236}">
                <a16:creationId xmlns:a16="http://schemas.microsoft.com/office/drawing/2014/main" id="{390EA65F-9354-CD04-0C3B-186AD64546B5}"/>
              </a:ext>
            </a:extLst>
          </p:cNvPr>
          <p:cNvPicPr>
            <a:picLocks noChangeAspect="1"/>
          </p:cNvPicPr>
          <p:nvPr userDrawn="1"/>
        </p:nvPicPr>
        <p:blipFill>
          <a:blip r:embed="rId14" cstate="screen">
            <a:duotone>
              <a:prstClr val="black"/>
              <a:schemeClr val="accent1">
                <a:tint val="45000"/>
                <a:satMod val="400000"/>
              </a:schemeClr>
            </a:duotone>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77" y="87725"/>
            <a:ext cx="901087" cy="901087"/>
          </a:xfrm>
          <a:prstGeom prst="rect">
            <a:avLst/>
          </a:prstGeom>
          <a:noFill/>
        </p:spPr>
      </p:pic>
      <p:pic>
        <p:nvPicPr>
          <p:cNvPr id="8" name="Picture 7">
            <a:extLst>
              <a:ext uri="{FF2B5EF4-FFF2-40B4-BE49-F238E27FC236}">
                <a16:creationId xmlns:a16="http://schemas.microsoft.com/office/drawing/2014/main" id="{F958083A-BC64-0C31-31B5-C17E097808FA}"/>
              </a:ext>
            </a:extLst>
          </p:cNvPr>
          <p:cNvPicPr>
            <a:picLocks noChangeAspect="1"/>
          </p:cNvPicPr>
          <p:nvPr userDrawn="1"/>
        </p:nvPicPr>
        <p:blipFill>
          <a:blip r:embed="rId16" cstate="screen">
            <a:duotone>
              <a:prstClr val="black"/>
              <a:srgbClr val="FF0000">
                <a:tint val="45000"/>
                <a:satMod val="400000"/>
              </a:srgbClr>
            </a:duotone>
            <a:extLst>
              <a:ext uri="{BEBA8EAE-BF5A-486C-A8C5-ECC9F3942E4B}">
                <a14:imgProps xmlns:a14="http://schemas.microsoft.com/office/drawing/2010/main">
                  <a14:imgLayer r:embed="rId17">
                    <a14:imgEffect>
                      <a14:sharpenSoften amount="50000"/>
                    </a14:imgEffect>
                  </a14:imgLayer>
                </a14:imgProps>
              </a:ext>
              <a:ext uri="{28A0092B-C50C-407E-A947-70E740481C1C}">
                <a14:useLocalDpi xmlns:a14="http://schemas.microsoft.com/office/drawing/2010/main"/>
              </a:ext>
            </a:extLst>
          </a:blip>
          <a:stretch>
            <a:fillRect/>
          </a:stretch>
        </p:blipFill>
        <p:spPr>
          <a:xfrm>
            <a:off x="11474238" y="74662"/>
            <a:ext cx="619789" cy="1093746"/>
          </a:xfrm>
          <a:prstGeom prst="rect">
            <a:avLst/>
          </a:prstGeom>
        </p:spPr>
      </p:pic>
    </p:spTree>
    <p:extLst>
      <p:ext uri="{BB962C8B-B14F-4D97-AF65-F5344CB8AC3E}">
        <p14:creationId xmlns:p14="http://schemas.microsoft.com/office/powerpoint/2010/main" val="3590957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package" Target="../embeddings/Microsoft_Excel_Worksheet.xlsx"/><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hyperlink" Target="https://www.sneucc.org/the-search-and-call-journey" TargetMode="Externa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applewebdata://D5DD894A-7CF0-481D-AE52-25EF4ABFA6E8/#_ftn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14E4B-479F-EA4D-AF0E-0E0849893414}"/>
              </a:ext>
            </a:extLst>
          </p:cNvPr>
          <p:cNvSpPr>
            <a:spLocks noGrp="1"/>
          </p:cNvSpPr>
          <p:nvPr>
            <p:ph type="ctrTitle"/>
          </p:nvPr>
        </p:nvSpPr>
        <p:spPr>
          <a:xfrm>
            <a:off x="1620735" y="2839589"/>
            <a:ext cx="9144000" cy="3192784"/>
          </a:xfrm>
        </p:spPr>
        <p:txBody>
          <a:bodyPr>
            <a:normAutofit/>
          </a:bodyPr>
          <a:lstStyle/>
          <a:p>
            <a:r>
              <a:rPr lang="en-US" sz="4900" dirty="0"/>
              <a:t>Quarterly Congregational Meeting</a:t>
            </a:r>
            <a:br>
              <a:rPr lang="en-US" sz="4900" dirty="0"/>
            </a:br>
            <a:br>
              <a:rPr lang="en-US" sz="4900" dirty="0"/>
            </a:br>
            <a:r>
              <a:rPr lang="en-US" sz="4900" dirty="0"/>
              <a:t>July 16</a:t>
            </a:r>
            <a:r>
              <a:rPr lang="en-US" sz="4900" baseline="30000" dirty="0"/>
              <a:t>th</a:t>
            </a:r>
            <a:r>
              <a:rPr lang="en-US" sz="4900" dirty="0"/>
              <a:t>, 2023</a:t>
            </a:r>
            <a:br>
              <a:rPr lang="en-US" b="1" dirty="0"/>
            </a:br>
            <a:endParaRPr lang="en-US" sz="4000" b="1" dirty="0">
              <a:solidFill>
                <a:srgbClr val="FF0000"/>
              </a:solidFill>
            </a:endParaRPr>
          </a:p>
        </p:txBody>
      </p:sp>
      <p:pic>
        <p:nvPicPr>
          <p:cNvPr id="5" name="Picture 4">
            <a:extLst>
              <a:ext uri="{FF2B5EF4-FFF2-40B4-BE49-F238E27FC236}">
                <a16:creationId xmlns:a16="http://schemas.microsoft.com/office/drawing/2014/main" id="{F88E4F23-2490-7948-9F2D-DE23DA987B7C}"/>
              </a:ext>
            </a:extLst>
          </p:cNvPr>
          <p:cNvPicPr>
            <a:picLocks noChangeAspect="1"/>
          </p:cNvPicPr>
          <p:nvPr/>
        </p:nvPicPr>
        <p:blipFill>
          <a:blip r:embed="rId3"/>
          <a:stretch>
            <a:fillRect/>
          </a:stretch>
        </p:blipFill>
        <p:spPr>
          <a:xfrm>
            <a:off x="3793244" y="838469"/>
            <a:ext cx="4798982" cy="2001120"/>
          </a:xfrm>
          <a:prstGeom prst="rect">
            <a:avLst/>
          </a:prstGeom>
        </p:spPr>
      </p:pic>
      <p:sp>
        <p:nvSpPr>
          <p:cNvPr id="3" name="Slide Number Placeholder 2">
            <a:extLst>
              <a:ext uri="{FF2B5EF4-FFF2-40B4-BE49-F238E27FC236}">
                <a16:creationId xmlns:a16="http://schemas.microsoft.com/office/drawing/2014/main" id="{BDE35A29-CED8-A8C3-39A2-AD2E680643C8}"/>
              </a:ext>
            </a:extLst>
          </p:cNvPr>
          <p:cNvSpPr>
            <a:spLocks noGrp="1"/>
          </p:cNvSpPr>
          <p:nvPr>
            <p:ph type="sldNum" sz="quarter" idx="12"/>
          </p:nvPr>
        </p:nvSpPr>
        <p:spPr/>
        <p:txBody>
          <a:bodyPr/>
          <a:lstStyle/>
          <a:p>
            <a:fld id="{C0B91FA4-F675-724A-AEB6-1F10BBB026AA}" type="slidenum">
              <a:rPr lang="en-US" smtClean="0"/>
              <a:t>1</a:t>
            </a:fld>
            <a:endParaRPr lang="en-US"/>
          </a:p>
        </p:txBody>
      </p:sp>
    </p:spTree>
    <p:extLst>
      <p:ext uri="{BB962C8B-B14F-4D97-AF65-F5344CB8AC3E}">
        <p14:creationId xmlns:p14="http://schemas.microsoft.com/office/powerpoint/2010/main" val="66044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D1E25-4F05-7D09-FF4D-B54591E9B30E}"/>
              </a:ext>
            </a:extLst>
          </p:cNvPr>
          <p:cNvSpPr>
            <a:spLocks noGrp="1"/>
          </p:cNvSpPr>
          <p:nvPr>
            <p:ph type="title"/>
          </p:nvPr>
        </p:nvSpPr>
        <p:spPr/>
        <p:txBody>
          <a:bodyPr/>
          <a:lstStyle/>
          <a:p>
            <a:r>
              <a:rPr lang="en-US" b="1"/>
              <a:t>Congregational Decisions</a:t>
            </a:r>
          </a:p>
        </p:txBody>
      </p:sp>
      <p:sp>
        <p:nvSpPr>
          <p:cNvPr id="21" name="TextBox 20">
            <a:extLst>
              <a:ext uri="{FF2B5EF4-FFF2-40B4-BE49-F238E27FC236}">
                <a16:creationId xmlns:a16="http://schemas.microsoft.com/office/drawing/2014/main" id="{7D39A5C0-1BDC-C7A2-6560-C200CFD83405}"/>
              </a:ext>
            </a:extLst>
          </p:cNvPr>
          <p:cNvSpPr txBox="1"/>
          <p:nvPr/>
        </p:nvSpPr>
        <p:spPr>
          <a:xfrm>
            <a:off x="-34725" y="6434403"/>
            <a:ext cx="12006805" cy="338554"/>
          </a:xfrm>
          <a:prstGeom prst="rect">
            <a:avLst/>
          </a:prstGeom>
          <a:noFill/>
        </p:spPr>
        <p:txBody>
          <a:bodyPr wrap="square">
            <a:spAutoFit/>
          </a:bodyPr>
          <a:lstStyle/>
          <a:p>
            <a:r>
              <a:rPr lang="en-US" sz="1600" baseline="30000">
                <a:latin typeface="Calibri" panose="020F0502020204030204" pitchFamily="34" charset="0"/>
                <a:ea typeface="Calibri" panose="020F0502020204030204" pitchFamily="34" charset="0"/>
                <a:cs typeface="Times New Roman" panose="02020603050405020304" pitchFamily="18" charset="0"/>
              </a:rPr>
              <a:t>2</a:t>
            </a:r>
            <a:r>
              <a:rPr lang="en-US" sz="1600">
                <a:effectLst/>
                <a:latin typeface="Calibri" panose="020F0502020204030204" pitchFamily="34" charset="0"/>
                <a:ea typeface="Calibri" panose="020F0502020204030204" pitchFamily="34" charset="0"/>
                <a:cs typeface="Times New Roman" panose="02020603050405020304" pitchFamily="18" charset="0"/>
              </a:rPr>
              <a:t>Routine motions to approve previous Congregational meeting minutes and adjournments are not included unless there are controversies. </a:t>
            </a:r>
          </a:p>
        </p:txBody>
      </p:sp>
      <p:pic>
        <p:nvPicPr>
          <p:cNvPr id="6" name="Picture 5" descr="A table with text on it&#10;&#10;Description automatically generated">
            <a:extLst>
              <a:ext uri="{FF2B5EF4-FFF2-40B4-BE49-F238E27FC236}">
                <a16:creationId xmlns:a16="http://schemas.microsoft.com/office/drawing/2014/main" id="{021E573E-01C2-3A0D-8A05-C77E860C992B}"/>
              </a:ext>
            </a:extLst>
          </p:cNvPr>
          <p:cNvPicPr>
            <a:picLocks noChangeAspect="1"/>
          </p:cNvPicPr>
          <p:nvPr/>
        </p:nvPicPr>
        <p:blipFill>
          <a:blip r:embed="rId2"/>
          <a:stretch>
            <a:fillRect/>
          </a:stretch>
        </p:blipFill>
        <p:spPr>
          <a:xfrm>
            <a:off x="706054" y="919103"/>
            <a:ext cx="10717732" cy="5513447"/>
          </a:xfrm>
          <a:prstGeom prst="rect">
            <a:avLst/>
          </a:prstGeom>
        </p:spPr>
      </p:pic>
      <p:sp>
        <p:nvSpPr>
          <p:cNvPr id="3" name="Slide Number Placeholder 2">
            <a:extLst>
              <a:ext uri="{FF2B5EF4-FFF2-40B4-BE49-F238E27FC236}">
                <a16:creationId xmlns:a16="http://schemas.microsoft.com/office/drawing/2014/main" id="{D911777E-EEAD-4C42-8DE6-F6453EC7AADE}"/>
              </a:ext>
            </a:extLst>
          </p:cNvPr>
          <p:cNvSpPr>
            <a:spLocks noGrp="1"/>
          </p:cNvSpPr>
          <p:nvPr>
            <p:ph type="sldNum" sz="quarter" idx="12"/>
          </p:nvPr>
        </p:nvSpPr>
        <p:spPr/>
        <p:txBody>
          <a:bodyPr/>
          <a:lstStyle/>
          <a:p>
            <a:fld id="{C0B91FA4-F675-724A-AEB6-1F10BBB026AA}" type="slidenum">
              <a:rPr lang="en-US" smtClean="0"/>
              <a:pPr/>
              <a:t>10</a:t>
            </a:fld>
            <a:endParaRPr lang="en-US"/>
          </a:p>
        </p:txBody>
      </p:sp>
    </p:spTree>
    <p:extLst>
      <p:ext uri="{BB962C8B-B14F-4D97-AF65-F5344CB8AC3E}">
        <p14:creationId xmlns:p14="http://schemas.microsoft.com/office/powerpoint/2010/main" val="1381684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24871-4DE4-EC4C-7125-0850608CEC3C}"/>
              </a:ext>
            </a:extLst>
          </p:cNvPr>
          <p:cNvSpPr>
            <a:spLocks noGrp="1"/>
          </p:cNvSpPr>
          <p:nvPr>
            <p:ph type="title"/>
          </p:nvPr>
        </p:nvSpPr>
        <p:spPr/>
        <p:txBody>
          <a:bodyPr/>
          <a:lstStyle/>
          <a:p>
            <a:r>
              <a:rPr lang="en-US" b="1" dirty="0"/>
              <a:t>Governing Board Nomination for 2024 (Officers)</a:t>
            </a:r>
          </a:p>
        </p:txBody>
      </p:sp>
      <p:sp>
        <p:nvSpPr>
          <p:cNvPr id="3" name="Content Placeholder 2">
            <a:extLst>
              <a:ext uri="{FF2B5EF4-FFF2-40B4-BE49-F238E27FC236}">
                <a16:creationId xmlns:a16="http://schemas.microsoft.com/office/drawing/2014/main" id="{1141BE82-8B90-0940-972E-D01464D265F4}"/>
              </a:ext>
            </a:extLst>
          </p:cNvPr>
          <p:cNvSpPr>
            <a:spLocks noGrp="1"/>
          </p:cNvSpPr>
          <p:nvPr>
            <p:ph idx="1"/>
          </p:nvPr>
        </p:nvSpPr>
        <p:spPr>
          <a:xfrm>
            <a:off x="838200" y="1983896"/>
            <a:ext cx="10515600" cy="3288495"/>
          </a:xfrm>
        </p:spPr>
        <p:txBody>
          <a:bodyPr>
            <a:normAutofit/>
          </a:bodyPr>
          <a:lstStyle/>
          <a:p>
            <a:pPr marL="514350" indent="-514350">
              <a:buFont typeface="+mj-lt"/>
              <a:buAutoNum type="arabicPeriod"/>
            </a:pPr>
            <a:r>
              <a:rPr lang="en-US" dirty="0"/>
              <a:t>President is term limited to two consecutive years of service.  </a:t>
            </a:r>
            <a:r>
              <a:rPr lang="en-US" dirty="0">
                <a:solidFill>
                  <a:srgbClr val="FF0000"/>
                </a:solidFill>
              </a:rPr>
              <a:t>This is the ONLY Governing Board position that has an explicit term limit.</a:t>
            </a:r>
          </a:p>
          <a:p>
            <a:pPr marL="514350" indent="-514350">
              <a:buFont typeface="+mj-lt"/>
              <a:buAutoNum type="arabicPeriod"/>
            </a:pPr>
            <a:r>
              <a:rPr lang="en-US" dirty="0"/>
              <a:t>Current Vice President declines to succeed as President.</a:t>
            </a:r>
          </a:p>
          <a:p>
            <a:pPr marL="514350" indent="-514350">
              <a:buFont typeface="+mj-lt"/>
              <a:buAutoNum type="arabicPeriod"/>
            </a:pPr>
            <a:r>
              <a:rPr lang="en-US" dirty="0"/>
              <a:t>Treasurer has no term limit and can continue to serve. This is a position of great complexity such that a longer tenure is warranted. </a:t>
            </a:r>
          </a:p>
          <a:p>
            <a:pPr marL="514350" indent="-514350">
              <a:buFont typeface="+mj-lt"/>
              <a:buAutoNum type="arabicPeriod"/>
            </a:pPr>
            <a:r>
              <a:rPr lang="en-US" dirty="0"/>
              <a:t>Clerk has less than two years of service at the end of the 2023 term. </a:t>
            </a:r>
          </a:p>
        </p:txBody>
      </p:sp>
      <p:sp>
        <p:nvSpPr>
          <p:cNvPr id="5" name="Slide Number Placeholder 4">
            <a:extLst>
              <a:ext uri="{FF2B5EF4-FFF2-40B4-BE49-F238E27FC236}">
                <a16:creationId xmlns:a16="http://schemas.microsoft.com/office/drawing/2014/main" id="{DBA23894-74D5-E70E-9045-9E4A6B8A13F4}"/>
              </a:ext>
            </a:extLst>
          </p:cNvPr>
          <p:cNvSpPr>
            <a:spLocks noGrp="1"/>
          </p:cNvSpPr>
          <p:nvPr>
            <p:ph type="sldNum" sz="quarter" idx="12"/>
          </p:nvPr>
        </p:nvSpPr>
        <p:spPr/>
        <p:txBody>
          <a:bodyPr/>
          <a:lstStyle/>
          <a:p>
            <a:fld id="{C0B91FA4-F675-724A-AEB6-1F10BBB026AA}" type="slidenum">
              <a:rPr lang="en-US" smtClean="0"/>
              <a:pPr/>
              <a:t>11</a:t>
            </a:fld>
            <a:endParaRPr lang="en-US"/>
          </a:p>
        </p:txBody>
      </p:sp>
    </p:spTree>
    <p:extLst>
      <p:ext uri="{BB962C8B-B14F-4D97-AF65-F5344CB8AC3E}">
        <p14:creationId xmlns:p14="http://schemas.microsoft.com/office/powerpoint/2010/main" val="4041034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24871-4DE4-EC4C-7125-0850608CEC3C}"/>
              </a:ext>
            </a:extLst>
          </p:cNvPr>
          <p:cNvSpPr>
            <a:spLocks noGrp="1"/>
          </p:cNvSpPr>
          <p:nvPr>
            <p:ph type="title"/>
          </p:nvPr>
        </p:nvSpPr>
        <p:spPr/>
        <p:txBody>
          <a:bodyPr/>
          <a:lstStyle/>
          <a:p>
            <a:r>
              <a:rPr lang="en-US" b="1" dirty="0"/>
              <a:t>Governing Board Nomination for 2024 (Ministry Teams)</a:t>
            </a:r>
          </a:p>
        </p:txBody>
      </p:sp>
      <p:sp>
        <p:nvSpPr>
          <p:cNvPr id="3" name="Content Placeholder 2">
            <a:extLst>
              <a:ext uri="{FF2B5EF4-FFF2-40B4-BE49-F238E27FC236}">
                <a16:creationId xmlns:a16="http://schemas.microsoft.com/office/drawing/2014/main" id="{1141BE82-8B90-0940-972E-D01464D265F4}"/>
              </a:ext>
            </a:extLst>
          </p:cNvPr>
          <p:cNvSpPr>
            <a:spLocks noGrp="1"/>
          </p:cNvSpPr>
          <p:nvPr>
            <p:ph idx="1"/>
          </p:nvPr>
        </p:nvSpPr>
        <p:spPr>
          <a:xfrm>
            <a:off x="838200" y="904126"/>
            <a:ext cx="10515600" cy="5703503"/>
          </a:xfrm>
        </p:spPr>
        <p:txBody>
          <a:bodyPr>
            <a:normAutofit lnSpcReduction="10000"/>
          </a:bodyPr>
          <a:lstStyle/>
          <a:p>
            <a:pPr marL="514350" indent="-514350">
              <a:buFont typeface="+mj-lt"/>
              <a:buAutoNum type="arabicPeriod"/>
            </a:pPr>
            <a:r>
              <a:rPr lang="en-US" dirty="0"/>
              <a:t>All Ministry Team Leaders and Associate Leaders have a minimum one-year term and may elect to serve an optional second </a:t>
            </a:r>
            <a:r>
              <a:rPr lang="en-US"/>
              <a:t>year with Congregational </a:t>
            </a:r>
            <a:r>
              <a:rPr lang="en-US" dirty="0"/>
              <a:t>approval. </a:t>
            </a:r>
          </a:p>
          <a:p>
            <a:pPr marL="514350" indent="-514350">
              <a:buFont typeface="+mj-lt"/>
              <a:buAutoNum type="arabicPeriod"/>
            </a:pPr>
            <a:r>
              <a:rPr lang="en-US" dirty="0"/>
              <a:t>After two (2) years, Ministry Leaders and Associate Leaders may elect to be nominated to a new term in the same ministry team or a different team, subject to Congregational approval. </a:t>
            </a:r>
            <a:r>
              <a:rPr lang="en-US" dirty="0">
                <a:solidFill>
                  <a:srgbClr val="FF0000"/>
                </a:solidFill>
              </a:rPr>
              <a:t>The NCC Constitution imposes no term limits for these positions though it is prudent for the incumbents to limit their consecutive service to four (4) years in the same team.</a:t>
            </a:r>
            <a:endParaRPr lang="en-US" dirty="0"/>
          </a:p>
          <a:p>
            <a:pPr marL="514350" indent="-514350">
              <a:buFont typeface="+mj-lt"/>
              <a:buAutoNum type="arabicPeriod"/>
            </a:pPr>
            <a:r>
              <a:rPr lang="en-US" dirty="0"/>
              <a:t>Associate leaders and current team members are encouraged to move up to Ministry Team leadership positions, subject to Congregational approval.</a:t>
            </a:r>
          </a:p>
          <a:p>
            <a:pPr marL="514350" indent="-514350">
              <a:buFont typeface="+mj-lt"/>
              <a:buAutoNum type="arabicPeriod"/>
            </a:pPr>
            <a:r>
              <a:rPr lang="en-US" dirty="0"/>
              <a:t>Church members who are not currently Team Leaders or Associate Leaders are encouraged to accept nominations to lead ministry teams they feel called to serve.  </a:t>
            </a:r>
          </a:p>
          <a:p>
            <a:endParaRPr lang="en-US" dirty="0"/>
          </a:p>
        </p:txBody>
      </p:sp>
      <p:sp>
        <p:nvSpPr>
          <p:cNvPr id="5" name="Slide Number Placeholder 4">
            <a:extLst>
              <a:ext uri="{FF2B5EF4-FFF2-40B4-BE49-F238E27FC236}">
                <a16:creationId xmlns:a16="http://schemas.microsoft.com/office/drawing/2014/main" id="{3E793B0F-3DF1-CF99-48A2-5EF8D7099019}"/>
              </a:ext>
            </a:extLst>
          </p:cNvPr>
          <p:cNvSpPr>
            <a:spLocks noGrp="1"/>
          </p:cNvSpPr>
          <p:nvPr>
            <p:ph type="sldNum" sz="quarter" idx="12"/>
          </p:nvPr>
        </p:nvSpPr>
        <p:spPr/>
        <p:txBody>
          <a:bodyPr/>
          <a:lstStyle/>
          <a:p>
            <a:fld id="{C0B91FA4-F675-724A-AEB6-1F10BBB026AA}" type="slidenum">
              <a:rPr lang="en-US" smtClean="0"/>
              <a:pPr/>
              <a:t>12</a:t>
            </a:fld>
            <a:endParaRPr lang="en-US"/>
          </a:p>
        </p:txBody>
      </p:sp>
    </p:spTree>
    <p:extLst>
      <p:ext uri="{BB962C8B-B14F-4D97-AF65-F5344CB8AC3E}">
        <p14:creationId xmlns:p14="http://schemas.microsoft.com/office/powerpoint/2010/main" val="1332323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C8E70-1929-8431-D2DB-49B3FF1AA283}"/>
              </a:ext>
            </a:extLst>
          </p:cNvPr>
          <p:cNvSpPr>
            <a:spLocks noGrp="1"/>
          </p:cNvSpPr>
          <p:nvPr>
            <p:ph type="title"/>
          </p:nvPr>
        </p:nvSpPr>
        <p:spPr/>
        <p:txBody>
          <a:bodyPr/>
          <a:lstStyle/>
          <a:p>
            <a:r>
              <a:rPr lang="en-US" b="1" dirty="0"/>
              <a:t>Fiscal Sponsor Agreement</a:t>
            </a:r>
          </a:p>
        </p:txBody>
      </p:sp>
      <p:sp>
        <p:nvSpPr>
          <p:cNvPr id="3" name="Content Placeholder 2">
            <a:extLst>
              <a:ext uri="{FF2B5EF4-FFF2-40B4-BE49-F238E27FC236}">
                <a16:creationId xmlns:a16="http://schemas.microsoft.com/office/drawing/2014/main" id="{D6351177-BFC7-B425-0F58-506DB8A506DA}"/>
              </a:ext>
            </a:extLst>
          </p:cNvPr>
          <p:cNvSpPr>
            <a:spLocks noGrp="1"/>
          </p:cNvSpPr>
          <p:nvPr>
            <p:ph idx="1"/>
          </p:nvPr>
        </p:nvSpPr>
        <p:spPr>
          <a:xfrm>
            <a:off x="838200" y="904126"/>
            <a:ext cx="10515600" cy="5612421"/>
          </a:xfrm>
        </p:spPr>
        <p:txBody>
          <a:bodyPr>
            <a:normAutofit/>
          </a:bodyPr>
          <a:lstStyle/>
          <a:p>
            <a:pPr marL="0" indent="0">
              <a:buNone/>
            </a:pPr>
            <a:r>
              <a:rPr lang="en-US" dirty="0"/>
              <a:t>The Financial Resource Ministry Team recommends NCC to enter into a </a:t>
            </a:r>
            <a:r>
              <a:rPr lang="en-US" b="1" dirty="0"/>
              <a:t>Fiscal Sponsorship Agreement </a:t>
            </a:r>
            <a:r>
              <a:rPr lang="en-US" dirty="0"/>
              <a:t>with the Eden Tree Foundation. The Rev. Dr. Eric </a:t>
            </a:r>
            <a:r>
              <a:rPr lang="en-US" dirty="0" err="1"/>
              <a:t>Elnes</a:t>
            </a:r>
            <a:r>
              <a:rPr lang="en-US" dirty="0"/>
              <a:t> is the Executive Director of Eden Tree Foundation.  </a:t>
            </a:r>
          </a:p>
          <a:p>
            <a:pPr marL="0" indent="0">
              <a:buNone/>
            </a:pPr>
            <a:endParaRPr lang="en-US" sz="1500" dirty="0"/>
          </a:p>
          <a:p>
            <a:pPr marL="0" indent="0">
              <a:buNone/>
            </a:pPr>
            <a:r>
              <a:rPr lang="en-US" u="none" strike="noStrike" dirty="0">
                <a:effectLst/>
                <a:ea typeface="Times New Roman" panose="02020603050405020304" pitchFamily="18" charset="0"/>
              </a:rPr>
              <a:t>Eden Tree’s mission is to employ present and emerging technologies for spiritual exploration and growth while fostering interfaith understanding, empathy, and community (the “Project”). </a:t>
            </a:r>
            <a:endParaRPr lang="en-US" u="sng" dirty="0">
              <a:effectLst/>
              <a:ea typeface="Times New Roman" panose="02020603050405020304" pitchFamily="18" charset="0"/>
            </a:endParaRPr>
          </a:p>
          <a:p>
            <a:pPr marL="0" indent="0">
              <a:buNone/>
            </a:pPr>
            <a:endParaRPr lang="en-US" sz="1500" dirty="0"/>
          </a:p>
          <a:p>
            <a:pPr marL="0" indent="0">
              <a:buNone/>
            </a:pPr>
            <a:r>
              <a:rPr lang="en-US" dirty="0"/>
              <a:t>This agreement enables Eden Tree to receive tax-deductible contributions from donors to support its mission.</a:t>
            </a:r>
          </a:p>
          <a:p>
            <a:r>
              <a:rPr lang="en-US" dirty="0"/>
              <a:t>NCC president, vice president, and the treasurer concur with the Financial Ministry Team’s recommendation. </a:t>
            </a:r>
          </a:p>
          <a:p>
            <a:r>
              <a:rPr lang="en-US" dirty="0"/>
              <a:t>NCC president will sign the agreement for NCC. </a:t>
            </a:r>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69A1DA6B-8E3A-FCDD-30A4-5EE97B3220AD}"/>
              </a:ext>
            </a:extLst>
          </p:cNvPr>
          <p:cNvSpPr>
            <a:spLocks noGrp="1"/>
          </p:cNvSpPr>
          <p:nvPr>
            <p:ph type="sldNum" sz="quarter" idx="12"/>
          </p:nvPr>
        </p:nvSpPr>
        <p:spPr/>
        <p:txBody>
          <a:bodyPr/>
          <a:lstStyle/>
          <a:p>
            <a:fld id="{C0B91FA4-F675-724A-AEB6-1F10BBB026AA}" type="slidenum">
              <a:rPr lang="en-US" smtClean="0"/>
              <a:pPr/>
              <a:t>13</a:t>
            </a:fld>
            <a:endParaRPr lang="en-US"/>
          </a:p>
        </p:txBody>
      </p:sp>
    </p:spTree>
    <p:extLst>
      <p:ext uri="{BB962C8B-B14F-4D97-AF65-F5344CB8AC3E}">
        <p14:creationId xmlns:p14="http://schemas.microsoft.com/office/powerpoint/2010/main" val="1756527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29554-66D1-3208-B10D-B86E093DB5DB}"/>
              </a:ext>
            </a:extLst>
          </p:cNvPr>
          <p:cNvSpPr>
            <a:spLocks noGrp="1"/>
          </p:cNvSpPr>
          <p:nvPr>
            <p:ph type="title"/>
          </p:nvPr>
        </p:nvSpPr>
        <p:spPr/>
        <p:txBody>
          <a:bodyPr>
            <a:normAutofit/>
          </a:bodyPr>
          <a:lstStyle/>
          <a:p>
            <a:pPr marL="0" marR="0" fontAlgn="base">
              <a:spcBef>
                <a:spcPts val="0"/>
              </a:spcBef>
              <a:spcAft>
                <a:spcPts val="0"/>
              </a:spcAft>
            </a:pPr>
            <a:r>
              <a:rPr lang="en-US" b="1" kern="1800" dirty="0">
                <a:effectLst/>
                <a:ea typeface="Times New Roman" panose="02020603050405020304" pitchFamily="18" charset="0"/>
                <a:cs typeface="Times New Roman" panose="02020603050405020304" pitchFamily="18" charset="0"/>
              </a:rPr>
              <a:t>What Is a Fiscal Sponsor?</a:t>
            </a:r>
            <a:endParaRPr lang="en-US" kern="100" dirty="0">
              <a:effectLs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640F22D-89FD-53AF-02E1-C55632C44E24}"/>
              </a:ext>
            </a:extLst>
          </p:cNvPr>
          <p:cNvSpPr>
            <a:spLocks noGrp="1"/>
          </p:cNvSpPr>
          <p:nvPr>
            <p:ph idx="1"/>
          </p:nvPr>
        </p:nvSpPr>
        <p:spPr>
          <a:xfrm>
            <a:off x="838200" y="730504"/>
            <a:ext cx="10515600" cy="866801"/>
          </a:xfrm>
        </p:spPr>
        <p:txBody>
          <a:bodyPr>
            <a:normAutofit lnSpcReduction="10000"/>
          </a:bodyPr>
          <a:lstStyle/>
          <a:p>
            <a:pPr marL="0" indent="0">
              <a:buNone/>
            </a:pPr>
            <a:r>
              <a:rPr lang="en-US" sz="2000" b="1" kern="0" dirty="0">
                <a:effectLst/>
                <a:latin typeface="inherit"/>
                <a:ea typeface="Times New Roman" panose="02020603050405020304" pitchFamily="18" charset="0"/>
                <a:cs typeface="Open Sans" panose="020B0606030504020204" pitchFamily="34" charset="0"/>
              </a:rPr>
              <a:t>A fiscal sponsorship involves an existing 501(c)(3) nonprofit offering to provide its tax-exemption and associated benefits to another group, usually a charitable project. The project should generally be aligned with the overall mission of the sponsoring charity.</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Content Placeholder 2">
            <a:extLst>
              <a:ext uri="{FF2B5EF4-FFF2-40B4-BE49-F238E27FC236}">
                <a16:creationId xmlns:a16="http://schemas.microsoft.com/office/drawing/2014/main" id="{D116CF52-48BB-115F-D8A8-C32E167D378B}"/>
              </a:ext>
            </a:extLst>
          </p:cNvPr>
          <p:cNvSpPr txBox="1">
            <a:spLocks/>
          </p:cNvSpPr>
          <p:nvPr/>
        </p:nvSpPr>
        <p:spPr>
          <a:xfrm>
            <a:off x="412831" y="1597306"/>
            <a:ext cx="5291559" cy="53948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u="sng" kern="0" dirty="0">
                <a:ea typeface="Times New Roman" panose="02020603050405020304" pitchFamily="18" charset="0"/>
                <a:cs typeface="Open Sans" panose="020B0606030504020204" pitchFamily="34" charset="0"/>
              </a:rPr>
              <a:t>For the Sponsors (NCC)</a:t>
            </a:r>
            <a:endParaRPr lang="en-US" sz="2200" u="sng" kern="100" dirty="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itchFamily="2" charset="2"/>
              <a:buChar char=""/>
              <a:tabLst>
                <a:tab pos="457200" algn="l"/>
              </a:tabLst>
            </a:pPr>
            <a:r>
              <a:rPr lang="en-US" sz="2200" kern="0" dirty="0">
                <a:effectLst/>
                <a:ea typeface="Times New Roman" panose="02020603050405020304" pitchFamily="18" charset="0"/>
                <a:cs typeface="Open Sans" panose="020B0606030504020204" pitchFamily="34" charset="0"/>
              </a:rPr>
              <a:t>NCC is responsible to ensure donated  funds are used in accordance with the project’s mission.</a:t>
            </a:r>
          </a:p>
          <a:p>
            <a:pPr marL="342900" marR="0" lvl="0" indent="-342900" fontAlgn="base">
              <a:lnSpc>
                <a:spcPct val="100000"/>
              </a:lnSpc>
              <a:spcBef>
                <a:spcPts val="0"/>
              </a:spcBef>
              <a:spcAft>
                <a:spcPts val="0"/>
              </a:spcAft>
              <a:buSzPts val="1000"/>
              <a:buFont typeface="Symbol" pitchFamily="2" charset="2"/>
              <a:buChar char=""/>
              <a:tabLst>
                <a:tab pos="457200" algn="l"/>
              </a:tabLst>
            </a:pPr>
            <a:r>
              <a:rPr lang="en-US" sz="2200" kern="0" dirty="0">
                <a:ea typeface="Times New Roman" panose="02020603050405020304" pitchFamily="18" charset="0"/>
                <a:cs typeface="Open Sans" panose="020B0606030504020204" pitchFamily="34" charset="0"/>
              </a:rPr>
              <a:t>NCC </a:t>
            </a:r>
            <a:r>
              <a:rPr lang="en-US" sz="2200" kern="0" dirty="0">
                <a:effectLst/>
                <a:ea typeface="Times New Roman" panose="02020603050405020304" pitchFamily="18" charset="0"/>
                <a:cs typeface="Open Sans" panose="020B0606030504020204" pitchFamily="34" charset="0"/>
              </a:rPr>
              <a:t> receipts the donors for tax deduction purposes.</a:t>
            </a:r>
            <a:endParaRPr lang="en-US" sz="2200" kern="100" dirty="0">
              <a:effectLst/>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itchFamily="2" charset="2"/>
              <a:buChar char=""/>
              <a:tabLst>
                <a:tab pos="457200" algn="l"/>
              </a:tabLst>
            </a:pPr>
            <a:r>
              <a:rPr lang="en-US" sz="2200" kern="0" dirty="0">
                <a:effectLst/>
                <a:ea typeface="Times New Roman" panose="02020603050405020304" pitchFamily="18" charset="0"/>
                <a:cs typeface="Open Sans" panose="020B0606030504020204" pitchFamily="34" charset="0"/>
              </a:rPr>
              <a:t>NCC must have sufficient visibility into the project to ensure it is operating in a manner consistent with 501(c)(3) requirements.</a:t>
            </a:r>
            <a:endParaRPr lang="en-US" sz="2200" kern="100" dirty="0">
              <a:effectLst/>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itchFamily="2" charset="2"/>
              <a:buChar char=""/>
              <a:tabLst>
                <a:tab pos="457200" algn="l"/>
              </a:tabLst>
            </a:pPr>
            <a:r>
              <a:rPr lang="en-US" sz="2200" kern="0" dirty="0">
                <a:effectLst/>
                <a:ea typeface="Times New Roman" panose="02020603050405020304" pitchFamily="18" charset="0"/>
                <a:cs typeface="Open Sans" panose="020B0606030504020204" pitchFamily="34" charset="0"/>
              </a:rPr>
              <a:t>NCC designates funds for </a:t>
            </a:r>
            <a:r>
              <a:rPr lang="en-US" sz="2200" kern="0" dirty="0">
                <a:ea typeface="Times New Roman" panose="02020603050405020304" pitchFamily="18" charset="0"/>
                <a:cs typeface="Open Sans" panose="020B0606030504020204" pitchFamily="34" charset="0"/>
              </a:rPr>
              <a:t>Eden Tree as a </a:t>
            </a:r>
            <a:r>
              <a:rPr lang="en-US" sz="2200" kern="0" dirty="0">
                <a:effectLst/>
                <a:ea typeface="Times New Roman" panose="02020603050405020304" pitchFamily="18" charset="0"/>
                <a:cs typeface="Open Sans" panose="020B0606030504020204" pitchFamily="34" charset="0"/>
              </a:rPr>
              <a:t>restricted funds (using a separate bank account).</a:t>
            </a:r>
          </a:p>
          <a:p>
            <a:pPr marL="342900" indent="-342900" fontAlgn="base">
              <a:lnSpc>
                <a:spcPct val="100000"/>
              </a:lnSpc>
              <a:spcBef>
                <a:spcPts val="0"/>
              </a:spcBef>
              <a:buSzPts val="1000"/>
              <a:buFont typeface="Symbol" pitchFamily="2" charset="2"/>
              <a:buChar char=""/>
              <a:tabLst>
                <a:tab pos="457200" algn="l"/>
              </a:tabLst>
            </a:pPr>
            <a:r>
              <a:rPr lang="en-US" sz="2200" kern="0" dirty="0">
                <a:ea typeface="Times New Roman" panose="02020603050405020304" pitchFamily="18" charset="0"/>
                <a:cs typeface="Open Sans" panose="020B0606030504020204" pitchFamily="34" charset="0"/>
              </a:rPr>
              <a:t>NCC </a:t>
            </a:r>
            <a:r>
              <a:rPr lang="en-US" sz="2200" kern="0" dirty="0">
                <a:effectLst/>
                <a:ea typeface="Times New Roman" panose="02020603050405020304" pitchFamily="18" charset="0"/>
                <a:cs typeface="Open Sans" panose="020B0606030504020204" pitchFamily="34" charset="0"/>
              </a:rPr>
              <a:t>may terminate the agreement with 60-days notice for any reason.</a:t>
            </a:r>
            <a:endParaRPr lang="en-US" sz="2200" kern="100" dirty="0">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SzPts val="1000"/>
              <a:buFont typeface="Symbol" pitchFamily="2" charset="2"/>
              <a:buChar char=""/>
              <a:tabLst>
                <a:tab pos="457200" algn="l"/>
              </a:tabLst>
            </a:pPr>
            <a:endParaRPr lang="en-US" sz="2400" kern="100" dirty="0">
              <a:effectLst/>
              <a:ea typeface="Calibri" panose="020F0502020204030204" pitchFamily="34" charset="0"/>
              <a:cs typeface="Times New Roman" panose="02020603050405020304" pitchFamily="18" charset="0"/>
            </a:endParaRPr>
          </a:p>
          <a:p>
            <a:pPr marL="0" indent="0">
              <a:buNone/>
            </a:pPr>
            <a:endParaRPr lang="en-US" dirty="0"/>
          </a:p>
        </p:txBody>
      </p:sp>
      <p:sp>
        <p:nvSpPr>
          <p:cNvPr id="6" name="Content Placeholder 2">
            <a:extLst>
              <a:ext uri="{FF2B5EF4-FFF2-40B4-BE49-F238E27FC236}">
                <a16:creationId xmlns:a16="http://schemas.microsoft.com/office/drawing/2014/main" id="{9075A8FD-6BBC-7CE1-A30F-3D9C18B2DD15}"/>
              </a:ext>
            </a:extLst>
          </p:cNvPr>
          <p:cNvSpPr txBox="1">
            <a:spLocks/>
          </p:cNvSpPr>
          <p:nvPr/>
        </p:nvSpPr>
        <p:spPr>
          <a:xfrm>
            <a:off x="5854859" y="1597306"/>
            <a:ext cx="6067065" cy="539482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kern="0" dirty="0">
                <a:ea typeface="Times New Roman" panose="02020603050405020304" pitchFamily="18" charset="0"/>
                <a:cs typeface="Open Sans" panose="020B0606030504020204" pitchFamily="34" charset="0"/>
              </a:rPr>
              <a:t>For the Project (Eden Tree Foundation)</a:t>
            </a:r>
          </a:p>
          <a:p>
            <a:pPr marL="342900" marR="0" lvl="0" indent="-342900" fontAlgn="base">
              <a:lnSpc>
                <a:spcPct val="120000"/>
              </a:lnSpc>
              <a:spcBef>
                <a:spcPts val="0"/>
              </a:spcBef>
              <a:spcAft>
                <a:spcPts val="0"/>
              </a:spcAft>
              <a:buSzPts val="1000"/>
              <a:buFont typeface="Symbol" pitchFamily="2" charset="2"/>
              <a:buChar char=""/>
              <a:tabLst>
                <a:tab pos="457200" algn="l"/>
              </a:tabLst>
            </a:pPr>
            <a:r>
              <a:rPr lang="en-US" kern="0" dirty="0">
                <a:effectLst/>
                <a:ea typeface="Times New Roman" panose="02020603050405020304" pitchFamily="18" charset="0"/>
                <a:cs typeface="Open Sans" panose="020B0606030504020204" pitchFamily="34" charset="0"/>
              </a:rPr>
              <a:t>Eden Tree is subordinate to NCC in the context of this agreement.  </a:t>
            </a:r>
          </a:p>
          <a:p>
            <a:pPr marL="342900" marR="0" lvl="0" indent="-342900" fontAlgn="base">
              <a:lnSpc>
                <a:spcPct val="120000"/>
              </a:lnSpc>
              <a:spcBef>
                <a:spcPts val="0"/>
              </a:spcBef>
              <a:spcAft>
                <a:spcPts val="0"/>
              </a:spcAft>
              <a:buSzPts val="1000"/>
              <a:buFont typeface="Symbol" pitchFamily="2" charset="2"/>
              <a:buChar char=""/>
              <a:tabLst>
                <a:tab pos="457200" algn="l"/>
              </a:tabLst>
            </a:pPr>
            <a:r>
              <a:rPr lang="en-US" kern="0" dirty="0">
                <a:ea typeface="Times New Roman" panose="02020603050405020304" pitchFamily="18" charset="0"/>
                <a:cs typeface="Open Sans" panose="020B0606030504020204" pitchFamily="34" charset="0"/>
              </a:rPr>
              <a:t>Eden Tree submits regular financial reports to the sponsor. </a:t>
            </a:r>
            <a:endParaRPr lang="en-US" kern="0" dirty="0">
              <a:effectLst/>
              <a:ea typeface="Times New Roman" panose="02020603050405020304" pitchFamily="18" charset="0"/>
              <a:cs typeface="Open Sans" panose="020B0606030504020204" pitchFamily="34" charset="0"/>
            </a:endParaRPr>
          </a:p>
          <a:p>
            <a:pPr marL="342900" marR="0" lvl="0" indent="-342900" fontAlgn="base">
              <a:lnSpc>
                <a:spcPct val="120000"/>
              </a:lnSpc>
              <a:spcBef>
                <a:spcPts val="0"/>
              </a:spcBef>
              <a:spcAft>
                <a:spcPts val="0"/>
              </a:spcAft>
              <a:buSzPts val="1000"/>
              <a:buFont typeface="Symbol" pitchFamily="2" charset="2"/>
              <a:buChar char=""/>
              <a:tabLst>
                <a:tab pos="457200" algn="l"/>
              </a:tabLst>
            </a:pPr>
            <a:r>
              <a:rPr lang="en-US" kern="0" dirty="0">
                <a:effectLst/>
                <a:ea typeface="Times New Roman" panose="02020603050405020304" pitchFamily="18" charset="0"/>
                <a:cs typeface="Open Sans" panose="020B0606030504020204" pitchFamily="34" charset="0"/>
              </a:rPr>
              <a:t>Eden Tree is responsible to pay employment taxes and file all applicable employment tax documents associated with </a:t>
            </a:r>
            <a:r>
              <a:rPr lang="en-US" kern="0" dirty="0">
                <a:ea typeface="Times New Roman" panose="02020603050405020304" pitchFamily="18" charset="0"/>
                <a:cs typeface="Open Sans" panose="020B0606030504020204" pitchFamily="34" charset="0"/>
              </a:rPr>
              <a:t>personnel compensation </a:t>
            </a:r>
            <a:r>
              <a:rPr lang="en-US" kern="0" dirty="0">
                <a:effectLst/>
                <a:ea typeface="Times New Roman" panose="02020603050405020304" pitchFamily="18" charset="0"/>
                <a:cs typeface="Open Sans" panose="020B0606030504020204" pitchFamily="34" charset="0"/>
              </a:rPr>
              <a:t>expenses.</a:t>
            </a:r>
            <a:endParaRPr lang="en-US" kern="100" dirty="0">
              <a:effectLst/>
              <a:ea typeface="Calibri" panose="020F0502020204030204" pitchFamily="34" charset="0"/>
              <a:cs typeface="Times New Roman" panose="02020603050405020304" pitchFamily="18" charset="0"/>
            </a:endParaRPr>
          </a:p>
          <a:p>
            <a:pPr marL="342900" marR="0" lvl="0" indent="-342900" fontAlgn="base">
              <a:lnSpc>
                <a:spcPct val="120000"/>
              </a:lnSpc>
              <a:spcBef>
                <a:spcPts val="0"/>
              </a:spcBef>
              <a:spcAft>
                <a:spcPts val="0"/>
              </a:spcAft>
              <a:buSzPts val="1000"/>
              <a:buFont typeface="Symbol" pitchFamily="2" charset="2"/>
              <a:buChar char=""/>
              <a:tabLst>
                <a:tab pos="457200" algn="l"/>
              </a:tabLst>
            </a:pPr>
            <a:r>
              <a:rPr lang="en-US" kern="0" dirty="0">
                <a:ea typeface="Times New Roman" panose="02020603050405020304" pitchFamily="18" charset="0"/>
                <a:cs typeface="Open Sans" panose="020B0606030504020204" pitchFamily="34" charset="0"/>
              </a:rPr>
              <a:t>D</a:t>
            </a:r>
            <a:r>
              <a:rPr lang="en-US" kern="0" dirty="0">
                <a:effectLst/>
                <a:ea typeface="Times New Roman" panose="02020603050405020304" pitchFamily="18" charset="0"/>
                <a:cs typeface="Open Sans" panose="020B0606030504020204" pitchFamily="34" charset="0"/>
              </a:rPr>
              <a:t>onations to Eden Tree </a:t>
            </a:r>
            <a:r>
              <a:rPr lang="en-US" kern="0" dirty="0">
                <a:ea typeface="Times New Roman" panose="02020603050405020304" pitchFamily="18" charset="0"/>
                <a:cs typeface="Open Sans" panose="020B0606030504020204" pitchFamily="34" charset="0"/>
              </a:rPr>
              <a:t>must</a:t>
            </a:r>
            <a:r>
              <a:rPr lang="en-US" kern="0" dirty="0">
                <a:effectLst/>
                <a:ea typeface="Times New Roman" panose="02020603050405020304" pitchFamily="18" charset="0"/>
                <a:cs typeface="Open Sans" panose="020B0606030504020204" pitchFamily="34" charset="0"/>
              </a:rPr>
              <a:t> go through NCC </a:t>
            </a:r>
            <a:r>
              <a:rPr lang="en-US" kern="0" dirty="0">
                <a:ea typeface="Times New Roman" panose="02020603050405020304" pitchFamily="18" charset="0"/>
                <a:cs typeface="Open Sans" panose="020B0606030504020204" pitchFamily="34" charset="0"/>
              </a:rPr>
              <a:t>to be</a:t>
            </a:r>
            <a:r>
              <a:rPr lang="en-US" kern="0" dirty="0">
                <a:effectLst/>
                <a:ea typeface="Times New Roman" panose="02020603050405020304" pitchFamily="18" charset="0"/>
                <a:cs typeface="Open Sans" panose="020B0606030504020204" pitchFamily="34" charset="0"/>
              </a:rPr>
              <a:t> recognized by the IRS as tax-deductible.</a:t>
            </a:r>
          </a:p>
          <a:p>
            <a:pPr marL="342900" indent="-342900" fontAlgn="base">
              <a:lnSpc>
                <a:spcPct val="120000"/>
              </a:lnSpc>
              <a:spcBef>
                <a:spcPts val="0"/>
              </a:spcBef>
              <a:buSzPts val="1000"/>
              <a:buFont typeface="Symbol" pitchFamily="2" charset="2"/>
              <a:buChar char=""/>
              <a:tabLst>
                <a:tab pos="457200" algn="l"/>
              </a:tabLst>
            </a:pPr>
            <a:r>
              <a:rPr lang="en-US" kern="0" dirty="0">
                <a:ea typeface="Times New Roman" panose="02020603050405020304" pitchFamily="18" charset="0"/>
                <a:cs typeface="Open Sans" panose="020B0606030504020204" pitchFamily="34" charset="0"/>
              </a:rPr>
              <a:t>Eden Tree </a:t>
            </a:r>
            <a:r>
              <a:rPr lang="en-US" kern="0" dirty="0">
                <a:effectLst/>
                <a:ea typeface="Times New Roman" panose="02020603050405020304" pitchFamily="18" charset="0"/>
                <a:cs typeface="Open Sans" panose="020B0606030504020204" pitchFamily="34" charset="0"/>
              </a:rPr>
              <a:t>may terminate the agreement with 60-days notice for any reason.</a:t>
            </a:r>
          </a:p>
          <a:p>
            <a:pPr marL="342900" indent="-342900" fontAlgn="base">
              <a:spcBef>
                <a:spcPts val="0"/>
              </a:spcBef>
              <a:buSzPts val="1000"/>
              <a:buFont typeface="Symbol" pitchFamily="2" charset="2"/>
              <a:buChar char=""/>
              <a:tabLst>
                <a:tab pos="457200" algn="l"/>
              </a:tabLst>
            </a:pPr>
            <a:endParaRPr lang="en-US" sz="2400" kern="0" dirty="0">
              <a:ea typeface="Calibri" panose="020F0502020204030204" pitchFamily="34" charset="0"/>
              <a:cs typeface="Open Sans" panose="020B0606030504020204" pitchFamily="34" charset="0"/>
            </a:endParaRPr>
          </a:p>
          <a:p>
            <a:pPr marL="342900" indent="-342900" fontAlgn="base">
              <a:spcBef>
                <a:spcPts val="0"/>
              </a:spcBef>
              <a:buSzPts val="1000"/>
              <a:buFont typeface="Symbol" pitchFamily="2" charset="2"/>
              <a:buChar char=""/>
              <a:tabLst>
                <a:tab pos="457200" algn="l"/>
              </a:tabLst>
            </a:pPr>
            <a:endParaRPr lang="en-US" b="1" kern="0" dirty="0">
              <a:ea typeface="Calibri" panose="020F0502020204030204" pitchFamily="34" charset="0"/>
              <a:cs typeface="Open Sans" panose="020B0606030504020204" pitchFamily="34" charset="0"/>
            </a:endParaRPr>
          </a:p>
          <a:p>
            <a:pPr marL="0" indent="0" fontAlgn="base">
              <a:spcBef>
                <a:spcPts val="0"/>
              </a:spcBef>
              <a:buSzPts val="1000"/>
              <a:buNone/>
              <a:tabLst>
                <a:tab pos="457200" algn="l"/>
              </a:tabLst>
            </a:pPr>
            <a:r>
              <a:rPr lang="en-US" b="1" kern="0" dirty="0">
                <a:ea typeface="Calibri" panose="020F0502020204030204" pitchFamily="34" charset="0"/>
                <a:cs typeface="Open Sans" panose="020B0606030504020204" pitchFamily="34" charset="0"/>
              </a:rPr>
              <a:t>This agreement expires two years from the date of the signed agreement</a:t>
            </a:r>
            <a:endParaRPr lang="en-US" b="1" kern="100" dirty="0">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SzPts val="1000"/>
              <a:buFont typeface="Symbol" pitchFamily="2" charset="2"/>
              <a:buChar char=""/>
              <a:tabLst>
                <a:tab pos="457200" algn="l"/>
              </a:tabLst>
            </a:pPr>
            <a:endParaRPr lang="en-US" sz="2400" kern="0" dirty="0">
              <a:effectLst/>
              <a:ea typeface="Times New Roman" panose="02020603050405020304" pitchFamily="18" charset="0"/>
              <a:cs typeface="Open Sans" panose="020B0606030504020204" pitchFamily="34" charset="0"/>
            </a:endParaRPr>
          </a:p>
          <a:p>
            <a:endParaRPr lang="en-US" dirty="0"/>
          </a:p>
        </p:txBody>
      </p:sp>
      <p:sp>
        <p:nvSpPr>
          <p:cNvPr id="7" name="Slide Number Placeholder 6">
            <a:extLst>
              <a:ext uri="{FF2B5EF4-FFF2-40B4-BE49-F238E27FC236}">
                <a16:creationId xmlns:a16="http://schemas.microsoft.com/office/drawing/2014/main" id="{7CDA7DD5-8AAA-6BAE-64E2-0FA8F900C0D2}"/>
              </a:ext>
            </a:extLst>
          </p:cNvPr>
          <p:cNvSpPr>
            <a:spLocks noGrp="1"/>
          </p:cNvSpPr>
          <p:nvPr>
            <p:ph type="sldNum" sz="quarter" idx="12"/>
          </p:nvPr>
        </p:nvSpPr>
        <p:spPr/>
        <p:txBody>
          <a:bodyPr/>
          <a:lstStyle/>
          <a:p>
            <a:fld id="{C0B91FA4-F675-724A-AEB6-1F10BBB026AA}" type="slidenum">
              <a:rPr lang="en-US" smtClean="0"/>
              <a:pPr/>
              <a:t>14</a:t>
            </a:fld>
            <a:endParaRPr lang="en-US"/>
          </a:p>
        </p:txBody>
      </p:sp>
    </p:spTree>
    <p:extLst>
      <p:ext uri="{BB962C8B-B14F-4D97-AF65-F5344CB8AC3E}">
        <p14:creationId xmlns:p14="http://schemas.microsoft.com/office/powerpoint/2010/main" val="2658069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92D43-0420-CE53-5B3E-3E1F7EEF4101}"/>
              </a:ext>
            </a:extLst>
          </p:cNvPr>
          <p:cNvSpPr>
            <a:spLocks noGrp="1"/>
          </p:cNvSpPr>
          <p:nvPr>
            <p:ph type="title"/>
          </p:nvPr>
        </p:nvSpPr>
        <p:spPr/>
        <p:txBody>
          <a:bodyPr/>
          <a:lstStyle/>
          <a:p>
            <a:r>
              <a:rPr lang="en-US" b="1"/>
              <a:t>Reports to Inform the Congregation</a:t>
            </a:r>
          </a:p>
        </p:txBody>
      </p:sp>
      <p:sp>
        <p:nvSpPr>
          <p:cNvPr id="3" name="Content Placeholder 2">
            <a:extLst>
              <a:ext uri="{FF2B5EF4-FFF2-40B4-BE49-F238E27FC236}">
                <a16:creationId xmlns:a16="http://schemas.microsoft.com/office/drawing/2014/main" id="{51843397-0ED3-D991-65E9-B14831011D64}"/>
              </a:ext>
            </a:extLst>
          </p:cNvPr>
          <p:cNvSpPr>
            <a:spLocks noGrp="1"/>
          </p:cNvSpPr>
          <p:nvPr>
            <p:ph idx="1"/>
          </p:nvPr>
        </p:nvSpPr>
        <p:spPr>
          <a:xfrm>
            <a:off x="838200" y="973576"/>
            <a:ext cx="10515600" cy="5272837"/>
          </a:xfrm>
        </p:spPr>
        <p:txBody>
          <a:bodyPr/>
          <a:lstStyle/>
          <a:p>
            <a:pPr marL="514350" indent="-514350">
              <a:lnSpc>
                <a:spcPct val="100000"/>
              </a:lnSpc>
              <a:spcBef>
                <a:spcPts val="0"/>
              </a:spcBef>
              <a:buFont typeface="+mj-lt"/>
              <a:buAutoNum type="alphaLcPeriod"/>
            </a:pPr>
            <a:r>
              <a:rPr lang="en-US" sz="3200" dirty="0">
                <a:effectLst/>
                <a:latin typeface="Calibri" panose="020F0502020204030204" pitchFamily="34" charset="0"/>
                <a:ea typeface="Calibri" panose="020F0502020204030204" pitchFamily="34" charset="0"/>
                <a:cs typeface="Calibri" panose="020F0502020204030204" pitchFamily="34" charset="0"/>
              </a:rPr>
              <a:t>Financial Reports – information only (Treasurer)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lnSpc>
                <a:spcPct val="100000"/>
              </a:lnSpc>
              <a:spcBef>
                <a:spcPts val="0"/>
              </a:spcBef>
              <a:buFont typeface="+mj-lt"/>
              <a:buAutoNum type="alphaLcPeriod"/>
            </a:pPr>
            <a:r>
              <a:rPr lang="en-US" sz="3200" dirty="0">
                <a:effectLst/>
                <a:latin typeface="Calibri" panose="020F0502020204030204" pitchFamily="34" charset="0"/>
                <a:ea typeface="Calibri" panose="020F0502020204030204" pitchFamily="34" charset="0"/>
                <a:cs typeface="Calibri" panose="020F0502020204030204" pitchFamily="34" charset="0"/>
              </a:rPr>
              <a:t>Ministry Team Report – Financial Management (Gail </a:t>
            </a:r>
            <a:r>
              <a:rPr lang="en-US" sz="3200" dirty="0" err="1">
                <a:effectLst/>
                <a:latin typeface="Calibri" panose="020F0502020204030204" pitchFamily="34" charset="0"/>
                <a:ea typeface="Calibri" panose="020F0502020204030204" pitchFamily="34" charset="0"/>
                <a:cs typeface="Calibri" panose="020F0502020204030204" pitchFamily="34" charset="0"/>
              </a:rPr>
              <a:t>SanJuan</a:t>
            </a:r>
            <a:r>
              <a:rPr lang="en-US" sz="3200" dirty="0">
                <a:effectLst/>
                <a:latin typeface="Calibri" panose="020F0502020204030204" pitchFamily="34" charset="0"/>
                <a:ea typeface="Calibri" panose="020F0502020204030204" pitchFamily="34" charset="0"/>
                <a:cs typeface="Calibri" panose="020F0502020204030204" pitchFamily="34"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lnSpc>
                <a:spcPct val="100000"/>
              </a:lnSpc>
              <a:spcBef>
                <a:spcPts val="0"/>
              </a:spcBef>
              <a:buFont typeface="+mj-lt"/>
              <a:buAutoNum type="alphaLcPeriod"/>
            </a:pPr>
            <a:r>
              <a:rPr lang="en-US" sz="3200" dirty="0">
                <a:effectLst/>
                <a:latin typeface="Calibri" panose="020F0502020204030204" pitchFamily="34" charset="0"/>
                <a:ea typeface="Calibri" panose="020F0502020204030204" pitchFamily="34" charset="0"/>
                <a:cs typeface="Calibri" panose="020F0502020204030204" pitchFamily="34" charset="0"/>
              </a:rPr>
              <a:t>Holy Land Pilgrimage Update (Rev. Dr. Eric </a:t>
            </a:r>
            <a:r>
              <a:rPr lang="en-US" sz="3200" dirty="0" err="1">
                <a:effectLst/>
                <a:latin typeface="Calibri" panose="020F0502020204030204" pitchFamily="34" charset="0"/>
                <a:ea typeface="Calibri" panose="020F0502020204030204" pitchFamily="34" charset="0"/>
                <a:cs typeface="Calibri" panose="020F0502020204030204" pitchFamily="34" charset="0"/>
              </a:rPr>
              <a:t>Elnes</a:t>
            </a:r>
            <a:r>
              <a:rPr lang="en-US" sz="3200" dirty="0">
                <a:effectLst/>
                <a:latin typeface="Calibri" panose="020F0502020204030204" pitchFamily="34" charset="0"/>
                <a:ea typeface="Calibri" panose="020F0502020204030204" pitchFamily="34" charset="0"/>
                <a:cs typeface="Calibri" panose="020F0502020204030204" pitchFamily="34"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lnSpc>
                <a:spcPct val="100000"/>
              </a:lnSpc>
              <a:spcBef>
                <a:spcPts val="0"/>
              </a:spcBef>
              <a:buFont typeface="+mj-lt"/>
              <a:buAutoNum type="alphaLcPeriod"/>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Stewardship Campaign Update (Pam Stevens/Ralph Bates)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lnSpc>
                <a:spcPct val="100000"/>
              </a:lnSpc>
              <a:spcBef>
                <a:spcPts val="0"/>
              </a:spcBef>
              <a:buFont typeface="+mj-lt"/>
              <a:buAutoNum type="alphaLcPeriod"/>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Status update on Settled </a:t>
            </a: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P</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astor </a:t>
            </a: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S</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earch (Settled Pastor Search Committee)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lnSpc>
                <a:spcPct val="100000"/>
              </a:lnSpc>
              <a:spcBef>
                <a:spcPts val="0"/>
              </a:spcBef>
              <a:buFont typeface="+mj-lt"/>
              <a:buAutoNum type="alphaLcPeriod"/>
            </a:pPr>
            <a:r>
              <a:rPr lang="en-US" sz="3200" dirty="0">
                <a:effectLst/>
                <a:latin typeface="Calibri" panose="020F0502020204030204" pitchFamily="34" charset="0"/>
                <a:ea typeface="Calibri" panose="020F0502020204030204" pitchFamily="34" charset="0"/>
                <a:cs typeface="Calibri" panose="020F0502020204030204" pitchFamily="34" charset="0"/>
              </a:rPr>
              <a:t>Ministry Team Report – Property Management and Technology (Craig Woody)</a:t>
            </a:r>
            <a:endParaRPr lang="en-US" sz="3200" b="1"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5" name="Slide Number Placeholder 4">
            <a:extLst>
              <a:ext uri="{FF2B5EF4-FFF2-40B4-BE49-F238E27FC236}">
                <a16:creationId xmlns:a16="http://schemas.microsoft.com/office/drawing/2014/main" id="{C3425C46-C6C0-CEB9-4326-ACE015A5067C}"/>
              </a:ext>
            </a:extLst>
          </p:cNvPr>
          <p:cNvSpPr>
            <a:spLocks noGrp="1"/>
          </p:cNvSpPr>
          <p:nvPr>
            <p:ph type="sldNum" sz="quarter" idx="12"/>
          </p:nvPr>
        </p:nvSpPr>
        <p:spPr/>
        <p:txBody>
          <a:bodyPr/>
          <a:lstStyle/>
          <a:p>
            <a:fld id="{C0B91FA4-F675-724A-AEB6-1F10BBB026AA}" type="slidenum">
              <a:rPr lang="en-US" smtClean="0"/>
              <a:pPr/>
              <a:t>15</a:t>
            </a:fld>
            <a:endParaRPr lang="en-US"/>
          </a:p>
        </p:txBody>
      </p:sp>
    </p:spTree>
    <p:extLst>
      <p:ext uri="{BB962C8B-B14F-4D97-AF65-F5344CB8AC3E}">
        <p14:creationId xmlns:p14="http://schemas.microsoft.com/office/powerpoint/2010/main" val="956797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PlaceHolder 1"/>
          <p:cNvSpPr>
            <a:spLocks noGrp="1"/>
          </p:cNvSpPr>
          <p:nvPr>
            <p:ph type="title"/>
          </p:nvPr>
        </p:nvSpPr>
        <p:spPr>
          <a:xfrm>
            <a:off x="1523880" y="252920"/>
            <a:ext cx="9142920" cy="759452"/>
          </a:xfrm>
          <a:prstGeom prst="rect">
            <a:avLst/>
          </a:prstGeom>
          <a:noFill/>
          <a:ln w="0">
            <a:noFill/>
          </a:ln>
        </p:spPr>
        <p:txBody>
          <a:bodyPr lIns="0" tIns="0" rIns="0" bIns="0" anchor="b">
            <a:noAutofit/>
          </a:bodyPr>
          <a:lstStyle/>
          <a:p>
            <a:pPr algn="ctr">
              <a:lnSpc>
                <a:spcPct val="90000"/>
              </a:lnSpc>
              <a:buNone/>
            </a:pPr>
            <a:r>
              <a:rPr lang="en-US" sz="3200" b="1" strike="noStrike" spc="-1" dirty="0">
                <a:solidFill>
                  <a:srgbClr val="000000"/>
                </a:solidFill>
              </a:rPr>
              <a:t>NIANTIC COMMUNITY CHURCH</a:t>
            </a:r>
            <a:br>
              <a:rPr lang="en-US" sz="3200" b="1" dirty="0"/>
            </a:br>
            <a:r>
              <a:rPr lang="en-US" sz="3200" b="1" strike="noStrike" spc="-1" dirty="0">
                <a:solidFill>
                  <a:srgbClr val="000000"/>
                </a:solidFill>
              </a:rPr>
              <a:t>FINANCIAL REPORT SUMMARY June 2023</a:t>
            </a:r>
            <a:endParaRPr lang="en-US" sz="3200" b="1" strike="noStrike" spc="-1" dirty="0"/>
          </a:p>
        </p:txBody>
      </p:sp>
      <p:graphicFrame>
        <p:nvGraphicFramePr>
          <p:cNvPr id="83" name="Object 82"/>
          <p:cNvGraphicFramePr/>
          <p:nvPr/>
        </p:nvGraphicFramePr>
        <p:xfrm>
          <a:off x="4474440" y="3021480"/>
          <a:ext cx="3250440" cy="649440"/>
        </p:xfrm>
        <a:graphic>
          <a:graphicData uri="http://schemas.openxmlformats.org/presentationml/2006/ole">
            <mc:AlternateContent xmlns:mc="http://schemas.openxmlformats.org/markup-compatibility/2006">
              <mc:Choice xmlns:v="urn:schemas-microsoft-com:vml" Requires="v">
                <p:oleObj r:id="rId2" imgW="0" imgH="0" progId="Excel.Sheet.12">
                  <p:embed/>
                </p:oleObj>
              </mc:Choice>
              <mc:Fallback>
                <p:oleObj r:id="rId2" imgW="0" imgH="0" progId="Excel.Sheet.12">
                  <p:embed/>
                  <p:pic>
                    <p:nvPicPr>
                      <p:cNvPr id="83" name="Object 82"/>
                      <p:cNvPicPr/>
                      <p:nvPr/>
                    </p:nvPicPr>
                    <p:blipFill>
                      <a:blip r:embed="rId3"/>
                      <a:stretch/>
                    </p:blipFill>
                    <p:spPr>
                      <a:xfrm>
                        <a:off x="4474440" y="3021480"/>
                        <a:ext cx="3250440" cy="649440"/>
                      </a:xfrm>
                      <a:prstGeom prst="rect">
                        <a:avLst/>
                      </a:prstGeom>
                      <a:ln w="0">
                        <a:noFill/>
                      </a:ln>
                    </p:spPr>
                  </p:pic>
                </p:oleObj>
              </mc:Fallback>
            </mc:AlternateContent>
          </a:graphicData>
        </a:graphic>
      </p:graphicFrame>
      <p:pic>
        <p:nvPicPr>
          <p:cNvPr id="85" name="Picture 84"/>
          <p:cNvPicPr/>
          <p:nvPr/>
        </p:nvPicPr>
        <p:blipFill>
          <a:blip r:embed="rId4"/>
          <a:stretch/>
        </p:blipFill>
        <p:spPr>
          <a:xfrm>
            <a:off x="849086" y="1012372"/>
            <a:ext cx="10646228" cy="5704114"/>
          </a:xfrm>
          <a:prstGeom prst="rect">
            <a:avLst/>
          </a:prstGeom>
          <a:ln w="0">
            <a:noFill/>
          </a:ln>
        </p:spPr>
      </p:pic>
      <p:sp>
        <p:nvSpPr>
          <p:cNvPr id="2" name="Slide Number Placeholder 1">
            <a:extLst>
              <a:ext uri="{FF2B5EF4-FFF2-40B4-BE49-F238E27FC236}">
                <a16:creationId xmlns:a16="http://schemas.microsoft.com/office/drawing/2014/main" id="{29F3CBA4-A0C7-CB1D-5C22-5689CC313770}"/>
              </a:ext>
            </a:extLst>
          </p:cNvPr>
          <p:cNvSpPr>
            <a:spLocks noGrp="1"/>
          </p:cNvSpPr>
          <p:nvPr>
            <p:ph type="sldNum" sz="quarter" idx="12"/>
          </p:nvPr>
        </p:nvSpPr>
        <p:spPr/>
        <p:txBody>
          <a:bodyPr/>
          <a:lstStyle/>
          <a:p>
            <a:fld id="{C0B91FA4-F675-724A-AEB6-1F10BBB026AA}"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Picture 85"/>
          <p:cNvPicPr/>
          <p:nvPr/>
        </p:nvPicPr>
        <p:blipFill>
          <a:blip r:embed="rId2"/>
          <a:stretch/>
        </p:blipFill>
        <p:spPr>
          <a:xfrm>
            <a:off x="1791360" y="5531620"/>
            <a:ext cx="7809840" cy="525240"/>
          </a:xfrm>
          <a:prstGeom prst="rect">
            <a:avLst/>
          </a:prstGeom>
          <a:ln w="0">
            <a:noFill/>
          </a:ln>
        </p:spPr>
      </p:pic>
      <p:pic>
        <p:nvPicPr>
          <p:cNvPr id="87" name="Picture 86"/>
          <p:cNvPicPr/>
          <p:nvPr/>
        </p:nvPicPr>
        <p:blipFill>
          <a:blip r:embed="rId3"/>
          <a:stretch/>
        </p:blipFill>
        <p:spPr>
          <a:xfrm>
            <a:off x="1970316" y="677092"/>
            <a:ext cx="7932949" cy="4841963"/>
          </a:xfrm>
          <a:prstGeom prst="rect">
            <a:avLst/>
          </a:prstGeom>
          <a:ln w="0">
            <a:noFill/>
          </a:ln>
        </p:spPr>
      </p:pic>
      <p:pic>
        <p:nvPicPr>
          <p:cNvPr id="88" name="Picture 87"/>
          <p:cNvPicPr/>
          <p:nvPr/>
        </p:nvPicPr>
        <p:blipFill>
          <a:blip r:embed="rId4"/>
          <a:stretch/>
        </p:blipFill>
        <p:spPr>
          <a:xfrm>
            <a:off x="1828800" y="6066416"/>
            <a:ext cx="8808480" cy="700560"/>
          </a:xfrm>
          <a:prstGeom prst="rect">
            <a:avLst/>
          </a:prstGeom>
          <a:ln w="0">
            <a:noFill/>
          </a:ln>
        </p:spPr>
      </p:pic>
      <p:sp>
        <p:nvSpPr>
          <p:cNvPr id="2" name="TextBox 1">
            <a:extLst>
              <a:ext uri="{FF2B5EF4-FFF2-40B4-BE49-F238E27FC236}">
                <a16:creationId xmlns:a16="http://schemas.microsoft.com/office/drawing/2014/main" id="{A0EBF807-B02E-2CCE-A418-F1C8F782D12E}"/>
              </a:ext>
            </a:extLst>
          </p:cNvPr>
          <p:cNvSpPr txBox="1"/>
          <p:nvPr/>
        </p:nvSpPr>
        <p:spPr>
          <a:xfrm>
            <a:off x="2756848" y="100143"/>
            <a:ext cx="6678303" cy="584775"/>
          </a:xfrm>
          <a:prstGeom prst="rect">
            <a:avLst/>
          </a:prstGeom>
          <a:noFill/>
        </p:spPr>
        <p:txBody>
          <a:bodyPr wrap="none" rtlCol="0">
            <a:spAutoFit/>
          </a:bodyPr>
          <a:lstStyle/>
          <a:p>
            <a:r>
              <a:rPr lang="en-US" sz="3200" b="1" strike="noStrike" spc="-1" dirty="0">
                <a:solidFill>
                  <a:srgbClr val="000000"/>
                </a:solidFill>
                <a:latin typeface="+mj-lt"/>
              </a:rPr>
              <a:t>FINANCIAL REPORT – Restricted Funds</a:t>
            </a:r>
            <a:endParaRPr lang="en-US" sz="3200" dirty="0">
              <a:latin typeface="+mj-lt"/>
            </a:endParaRPr>
          </a:p>
        </p:txBody>
      </p:sp>
      <p:sp>
        <p:nvSpPr>
          <p:cNvPr id="3" name="Slide Number Placeholder 2">
            <a:extLst>
              <a:ext uri="{FF2B5EF4-FFF2-40B4-BE49-F238E27FC236}">
                <a16:creationId xmlns:a16="http://schemas.microsoft.com/office/drawing/2014/main" id="{574673A5-5222-67FD-D859-42617F624344}"/>
              </a:ext>
            </a:extLst>
          </p:cNvPr>
          <p:cNvSpPr>
            <a:spLocks noGrp="1"/>
          </p:cNvSpPr>
          <p:nvPr>
            <p:ph type="sldNum" sz="quarter" idx="12"/>
          </p:nvPr>
        </p:nvSpPr>
        <p:spPr/>
        <p:txBody>
          <a:bodyPr/>
          <a:lstStyle/>
          <a:p>
            <a:fld id="{C0B91FA4-F675-724A-AEB6-1F10BBB026AA}"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A6B9B-F764-5649-A4BD-36FE516065C6}"/>
              </a:ext>
            </a:extLst>
          </p:cNvPr>
          <p:cNvSpPr>
            <a:spLocks noGrp="1"/>
          </p:cNvSpPr>
          <p:nvPr>
            <p:ph type="title"/>
          </p:nvPr>
        </p:nvSpPr>
        <p:spPr/>
        <p:txBody>
          <a:bodyPr>
            <a:noAutofit/>
          </a:bodyPr>
          <a:lstStyle/>
          <a:p>
            <a:r>
              <a:rPr lang="en-US" b="1">
                <a:effectLst/>
                <a:latin typeface="Calibri" panose="020F0502020204030204" pitchFamily="34" charset="0"/>
                <a:ea typeface="Calibri" panose="020F0502020204030204" pitchFamily="34" charset="0"/>
                <a:cs typeface="Calibri" panose="020F0502020204030204" pitchFamily="34" charset="0"/>
              </a:rPr>
              <a:t>Ministry Team Report – Financial Management</a:t>
            </a:r>
            <a:endParaRPr lang="en-US" b="1"/>
          </a:p>
        </p:txBody>
      </p:sp>
      <p:sp>
        <p:nvSpPr>
          <p:cNvPr id="3" name="Content Placeholder 2">
            <a:extLst>
              <a:ext uri="{FF2B5EF4-FFF2-40B4-BE49-F238E27FC236}">
                <a16:creationId xmlns:a16="http://schemas.microsoft.com/office/drawing/2014/main" id="{C3F1DA19-D827-B94D-558B-0D5E8B4F1FEC}"/>
              </a:ext>
            </a:extLst>
          </p:cNvPr>
          <p:cNvSpPr>
            <a:spLocks noGrp="1"/>
          </p:cNvSpPr>
          <p:nvPr>
            <p:ph idx="1"/>
          </p:nvPr>
        </p:nvSpPr>
        <p:spPr>
          <a:xfrm>
            <a:off x="838200" y="904125"/>
            <a:ext cx="5381263" cy="5866149"/>
          </a:xfrm>
        </p:spPr>
        <p:txBody>
          <a:bodyPr>
            <a:normAutofit/>
          </a:bodyPr>
          <a:lstStyle/>
          <a:p>
            <a:r>
              <a:rPr lang="en-US" dirty="0"/>
              <a:t>Team Leader: Gail </a:t>
            </a:r>
            <a:r>
              <a:rPr lang="en-US" dirty="0" err="1"/>
              <a:t>SanJuan</a:t>
            </a:r>
            <a:endParaRPr lang="en-US" dirty="0"/>
          </a:p>
          <a:p>
            <a:r>
              <a:rPr lang="en-US" dirty="0"/>
              <a:t>Team Members: </a:t>
            </a:r>
          </a:p>
          <a:p>
            <a:pPr lvl="1">
              <a:buFont typeface="Courier New" panose="02070309020205020404" pitchFamily="49" charset="0"/>
              <a:buChar char="o"/>
            </a:pPr>
            <a:r>
              <a:rPr lang="en-US" dirty="0"/>
              <a:t>Liz Buhler (Treasurer) </a:t>
            </a:r>
          </a:p>
          <a:p>
            <a:pPr lvl="1">
              <a:buFont typeface="Courier New" panose="02070309020205020404" pitchFamily="49" charset="0"/>
              <a:buChar char="o"/>
            </a:pPr>
            <a:r>
              <a:rPr lang="en-US" dirty="0"/>
              <a:t>Carol Donovan (Assistant Treasurer)</a:t>
            </a:r>
          </a:p>
          <a:p>
            <a:pPr lvl="1">
              <a:buFont typeface="Courier New" panose="02070309020205020404" pitchFamily="49" charset="0"/>
              <a:buChar char="o"/>
            </a:pPr>
            <a:r>
              <a:rPr lang="en-US" dirty="0"/>
              <a:t>Ted </a:t>
            </a:r>
            <a:r>
              <a:rPr lang="en-US" dirty="0" err="1"/>
              <a:t>Montgomtery</a:t>
            </a:r>
            <a:r>
              <a:rPr lang="en-US" dirty="0"/>
              <a:t> (Financial Secretary)</a:t>
            </a:r>
          </a:p>
          <a:p>
            <a:pPr lvl="1">
              <a:buFont typeface="Courier New" panose="02070309020205020404" pitchFamily="49" charset="0"/>
              <a:buChar char="o"/>
            </a:pPr>
            <a:r>
              <a:rPr lang="en-US" dirty="0"/>
              <a:t>Robin </a:t>
            </a:r>
            <a:r>
              <a:rPr lang="en-US" dirty="0" err="1"/>
              <a:t>Goldschlager</a:t>
            </a:r>
            <a:r>
              <a:rPr lang="en-US" dirty="0"/>
              <a:t> (Bookkeeper) Pam Stevens</a:t>
            </a:r>
          </a:p>
          <a:p>
            <a:pPr lvl="1">
              <a:buFont typeface="Courier New" panose="02070309020205020404" pitchFamily="49" charset="0"/>
              <a:buChar char="o"/>
            </a:pPr>
            <a:r>
              <a:rPr lang="en-US" dirty="0"/>
              <a:t>Sue Smith</a:t>
            </a:r>
          </a:p>
          <a:p>
            <a:pPr lvl="1">
              <a:buFont typeface="Courier New" panose="02070309020205020404" pitchFamily="49" charset="0"/>
              <a:buChar char="o"/>
            </a:pPr>
            <a:r>
              <a:rPr lang="en-US" dirty="0"/>
              <a:t>Sharon Kittel</a:t>
            </a:r>
          </a:p>
          <a:p>
            <a:pPr lvl="1">
              <a:buFont typeface="Courier New" panose="02070309020205020404" pitchFamily="49" charset="0"/>
              <a:buChar char="o"/>
            </a:pPr>
            <a:r>
              <a:rPr lang="en-US" dirty="0"/>
              <a:t>Ralph Bates</a:t>
            </a:r>
          </a:p>
          <a:p>
            <a:pPr lvl="1">
              <a:buFont typeface="Courier New" panose="02070309020205020404" pitchFamily="49" charset="0"/>
              <a:buChar char="o"/>
            </a:pPr>
            <a:r>
              <a:rPr lang="en-US" dirty="0"/>
              <a:t>Frank Chan (NCC President, non-voting).   </a:t>
            </a:r>
          </a:p>
          <a:p>
            <a:endParaRPr lang="en-US" dirty="0"/>
          </a:p>
        </p:txBody>
      </p:sp>
      <p:sp>
        <p:nvSpPr>
          <p:cNvPr id="5" name="Content Placeholder 2">
            <a:extLst>
              <a:ext uri="{FF2B5EF4-FFF2-40B4-BE49-F238E27FC236}">
                <a16:creationId xmlns:a16="http://schemas.microsoft.com/office/drawing/2014/main" id="{E2384B24-0D70-790E-C828-DE75E130D7E7}"/>
              </a:ext>
            </a:extLst>
          </p:cNvPr>
          <p:cNvSpPr txBox="1">
            <a:spLocks/>
          </p:cNvSpPr>
          <p:nvPr/>
        </p:nvSpPr>
        <p:spPr>
          <a:xfrm>
            <a:off x="6219463" y="904125"/>
            <a:ext cx="5134337" cy="52728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Responsibilities: </a:t>
            </a:r>
          </a:p>
          <a:p>
            <a:pPr lvl="1">
              <a:buFont typeface="Courier New" panose="02070309020205020404" pitchFamily="49" charset="0"/>
              <a:buChar char="o"/>
            </a:pPr>
            <a:r>
              <a:rPr lang="en-US" dirty="0"/>
              <a:t>Church Finance</a:t>
            </a:r>
          </a:p>
          <a:p>
            <a:pPr lvl="1">
              <a:buFont typeface="Courier New" panose="02070309020205020404" pitchFamily="49" charset="0"/>
              <a:buChar char="o"/>
            </a:pPr>
            <a:r>
              <a:rPr lang="en-US" dirty="0"/>
              <a:t>Stewardship </a:t>
            </a:r>
          </a:p>
          <a:p>
            <a:pPr lvl="1">
              <a:buFont typeface="Courier New" panose="02070309020205020404" pitchFamily="49" charset="0"/>
              <a:buChar char="o"/>
            </a:pPr>
            <a:r>
              <a:rPr lang="en-US" dirty="0"/>
              <a:t>Capital Campaign</a:t>
            </a:r>
          </a:p>
          <a:p>
            <a:r>
              <a:rPr lang="en-US" dirty="0"/>
              <a:t>Meet monthly on the second Monday at 7 pm. </a:t>
            </a:r>
            <a:r>
              <a:rPr lang="en-US" dirty="0">
                <a:solidFill>
                  <a:srgbClr val="FF0000"/>
                </a:solidFill>
              </a:rPr>
              <a:t>New members are welcome to attend. </a:t>
            </a:r>
          </a:p>
          <a:p>
            <a:endParaRPr lang="en-US" dirty="0"/>
          </a:p>
        </p:txBody>
      </p:sp>
      <p:sp>
        <p:nvSpPr>
          <p:cNvPr id="6" name="Slide Number Placeholder 5">
            <a:extLst>
              <a:ext uri="{FF2B5EF4-FFF2-40B4-BE49-F238E27FC236}">
                <a16:creationId xmlns:a16="http://schemas.microsoft.com/office/drawing/2014/main" id="{CB0702A5-2C9F-50BC-97B8-0809D253839F}"/>
              </a:ext>
            </a:extLst>
          </p:cNvPr>
          <p:cNvSpPr>
            <a:spLocks noGrp="1"/>
          </p:cNvSpPr>
          <p:nvPr>
            <p:ph type="sldNum" sz="quarter" idx="12"/>
          </p:nvPr>
        </p:nvSpPr>
        <p:spPr/>
        <p:txBody>
          <a:bodyPr/>
          <a:lstStyle/>
          <a:p>
            <a:fld id="{C0B91FA4-F675-724A-AEB6-1F10BBB026AA}" type="slidenum">
              <a:rPr lang="en-US" smtClean="0"/>
              <a:pPr/>
              <a:t>18</a:t>
            </a:fld>
            <a:endParaRPr lang="en-US"/>
          </a:p>
        </p:txBody>
      </p:sp>
    </p:spTree>
    <p:extLst>
      <p:ext uri="{BB962C8B-B14F-4D97-AF65-F5344CB8AC3E}">
        <p14:creationId xmlns:p14="http://schemas.microsoft.com/office/powerpoint/2010/main" val="3335293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304F9-BC7D-8284-95A0-885258952F04}"/>
              </a:ext>
            </a:extLst>
          </p:cNvPr>
          <p:cNvSpPr>
            <a:spLocks noGrp="1"/>
          </p:cNvSpPr>
          <p:nvPr>
            <p:ph type="title"/>
          </p:nvPr>
        </p:nvSpPr>
        <p:spPr>
          <a:xfrm>
            <a:off x="838200" y="1013700"/>
            <a:ext cx="10515600" cy="4160184"/>
          </a:xfrm>
        </p:spPr>
        <p:txBody>
          <a:bodyPr>
            <a:normAutofit/>
          </a:bodyPr>
          <a:lstStyle/>
          <a:p>
            <a:r>
              <a:rPr lang="en-US" b="1" dirty="0">
                <a:effectLst/>
                <a:latin typeface="Calibri" panose="020F0502020204030204" pitchFamily="34" charset="0"/>
                <a:ea typeface="Calibri" panose="020F0502020204030204" pitchFamily="34" charset="0"/>
                <a:cs typeface="Calibri" panose="020F0502020204030204" pitchFamily="34" charset="0"/>
              </a:rPr>
              <a:t>Holy Land Pilgrimage Update </a:t>
            </a:r>
            <a:br>
              <a:rPr lang="en-US" b="1" dirty="0">
                <a:effectLst/>
                <a:latin typeface="Calibri" panose="020F0502020204030204" pitchFamily="34" charset="0"/>
                <a:ea typeface="Calibri" panose="020F0502020204030204" pitchFamily="34" charset="0"/>
                <a:cs typeface="Calibri" panose="020F0502020204030204" pitchFamily="34" charset="0"/>
              </a:rPr>
            </a:br>
            <a:br>
              <a:rPr lang="en-US" b="1" dirty="0">
                <a:effectLst/>
                <a:latin typeface="Calibri" panose="020F0502020204030204" pitchFamily="34" charset="0"/>
                <a:ea typeface="Calibri" panose="020F0502020204030204" pitchFamily="34" charset="0"/>
                <a:cs typeface="Calibri" panose="020F0502020204030204" pitchFamily="34" charset="0"/>
              </a:rPr>
            </a:br>
            <a:r>
              <a:rPr lang="en-US" b="1" dirty="0">
                <a:effectLst/>
                <a:latin typeface="Calibri" panose="020F0502020204030204" pitchFamily="34" charset="0"/>
                <a:ea typeface="Calibri" panose="020F0502020204030204" pitchFamily="34" charset="0"/>
                <a:cs typeface="Calibri" panose="020F0502020204030204" pitchFamily="34" charset="0"/>
              </a:rPr>
              <a:t>Rev. Dr. Eric </a:t>
            </a:r>
            <a:r>
              <a:rPr lang="en-US" b="1" dirty="0" err="1">
                <a:effectLst/>
                <a:latin typeface="Calibri" panose="020F0502020204030204" pitchFamily="34" charset="0"/>
                <a:ea typeface="Calibri" panose="020F0502020204030204" pitchFamily="34" charset="0"/>
                <a:cs typeface="Calibri" panose="020F0502020204030204" pitchFamily="34" charset="0"/>
              </a:rPr>
              <a:t>Elnes</a:t>
            </a:r>
            <a:endParaRPr lang="en-US" b="1" dirty="0"/>
          </a:p>
        </p:txBody>
      </p:sp>
      <p:sp>
        <p:nvSpPr>
          <p:cNvPr id="3" name="Slide Number Placeholder 2">
            <a:extLst>
              <a:ext uri="{FF2B5EF4-FFF2-40B4-BE49-F238E27FC236}">
                <a16:creationId xmlns:a16="http://schemas.microsoft.com/office/drawing/2014/main" id="{61E62616-DB45-B425-0DA5-CD6B0BF908EC}"/>
              </a:ext>
            </a:extLst>
          </p:cNvPr>
          <p:cNvSpPr>
            <a:spLocks noGrp="1"/>
          </p:cNvSpPr>
          <p:nvPr>
            <p:ph type="sldNum" sz="quarter" idx="12"/>
          </p:nvPr>
        </p:nvSpPr>
        <p:spPr/>
        <p:txBody>
          <a:bodyPr/>
          <a:lstStyle/>
          <a:p>
            <a:fld id="{C0B91FA4-F675-724A-AEB6-1F10BBB026AA}" type="slidenum">
              <a:rPr lang="en-US" smtClean="0"/>
              <a:pPr/>
              <a:t>19</a:t>
            </a:fld>
            <a:endParaRPr lang="en-US"/>
          </a:p>
        </p:txBody>
      </p:sp>
    </p:spTree>
    <p:extLst>
      <p:ext uri="{BB962C8B-B14F-4D97-AF65-F5344CB8AC3E}">
        <p14:creationId xmlns:p14="http://schemas.microsoft.com/office/powerpoint/2010/main" val="2776615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5A8EA-3DD9-87EB-A869-D897A26EE386}"/>
              </a:ext>
            </a:extLst>
          </p:cNvPr>
          <p:cNvSpPr>
            <a:spLocks noGrp="1"/>
          </p:cNvSpPr>
          <p:nvPr>
            <p:ph type="title"/>
          </p:nvPr>
        </p:nvSpPr>
        <p:spPr>
          <a:xfrm>
            <a:off x="838200" y="160957"/>
            <a:ext cx="10515600" cy="682839"/>
          </a:xfrm>
        </p:spPr>
        <p:txBody>
          <a:bodyPr>
            <a:normAutofit/>
          </a:bodyPr>
          <a:lstStyle/>
          <a:p>
            <a:r>
              <a:rPr lang="en-US" b="1" dirty="0">
                <a:effectLst/>
                <a:ea typeface="Calibri" panose="020F0502020204030204" pitchFamily="34" charset="0"/>
                <a:cs typeface="Times New Roman" panose="02020603050405020304" pitchFamily="18" charset="0"/>
              </a:rPr>
              <a:t>Notice of Call (Clerk)</a:t>
            </a:r>
            <a:endParaRPr lang="en-US" b="1" dirty="0"/>
          </a:p>
        </p:txBody>
      </p:sp>
      <p:sp>
        <p:nvSpPr>
          <p:cNvPr id="3" name="Content Placeholder 2">
            <a:extLst>
              <a:ext uri="{FF2B5EF4-FFF2-40B4-BE49-F238E27FC236}">
                <a16:creationId xmlns:a16="http://schemas.microsoft.com/office/drawing/2014/main" id="{04BCB934-8306-50E7-24D6-D48EC39ABB7B}"/>
              </a:ext>
            </a:extLst>
          </p:cNvPr>
          <p:cNvSpPr>
            <a:spLocks noGrp="1"/>
          </p:cNvSpPr>
          <p:nvPr>
            <p:ph idx="1"/>
          </p:nvPr>
        </p:nvSpPr>
        <p:spPr>
          <a:xfrm>
            <a:off x="1447800" y="1342275"/>
            <a:ext cx="9551894" cy="5272837"/>
          </a:xfrm>
        </p:spPr>
        <p:txBody>
          <a:bodyPr/>
          <a:lstStyle/>
          <a:p>
            <a:pPr marL="0" indent="0">
              <a:lnSpc>
                <a:spcPct val="200000"/>
              </a:lnSpc>
              <a:spcBef>
                <a:spcPts val="0"/>
              </a:spcBef>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Notice is hereby given, pursuant to the Constitution of the Niantic Community Church, that the congregation will hold a meeting on Sunday, July 16</a:t>
            </a:r>
            <a:r>
              <a:rPr lang="en-US" sz="3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3200" dirty="0">
                <a:effectLst/>
                <a:latin typeface="Calibri" panose="020F0502020204030204" pitchFamily="34" charset="0"/>
                <a:ea typeface="Calibri" panose="020F0502020204030204" pitchFamily="34" charset="0"/>
                <a:cs typeface="Times New Roman" panose="02020603050405020304" pitchFamily="18" charset="0"/>
              </a:rPr>
              <a:t>, 2023 after the worship service.</a:t>
            </a:r>
          </a:p>
          <a:p>
            <a:pPr marL="0" indent="0">
              <a:spcBef>
                <a:spcPts val="0"/>
              </a:spcBef>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BC09CCF7-933B-D9E0-8FB2-38AC1C379469}"/>
              </a:ext>
            </a:extLst>
          </p:cNvPr>
          <p:cNvSpPr>
            <a:spLocks noGrp="1"/>
          </p:cNvSpPr>
          <p:nvPr>
            <p:ph type="sldNum" sz="quarter" idx="12"/>
          </p:nvPr>
        </p:nvSpPr>
        <p:spPr/>
        <p:txBody>
          <a:bodyPr/>
          <a:lstStyle/>
          <a:p>
            <a:fld id="{C0B91FA4-F675-724A-AEB6-1F10BBB026AA}" type="slidenum">
              <a:rPr lang="en-US" smtClean="0"/>
              <a:pPr/>
              <a:t>2</a:t>
            </a:fld>
            <a:endParaRPr lang="en-US"/>
          </a:p>
        </p:txBody>
      </p:sp>
    </p:spTree>
    <p:extLst>
      <p:ext uri="{BB962C8B-B14F-4D97-AF65-F5344CB8AC3E}">
        <p14:creationId xmlns:p14="http://schemas.microsoft.com/office/powerpoint/2010/main" val="1294052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29E92-6A9E-EB31-7273-3894F95401A3}"/>
              </a:ext>
            </a:extLst>
          </p:cNvPr>
          <p:cNvSpPr>
            <a:spLocks noGrp="1"/>
          </p:cNvSpPr>
          <p:nvPr>
            <p:ph type="title"/>
          </p:nvPr>
        </p:nvSpPr>
        <p:spPr/>
        <p:txBody>
          <a:bodyPr>
            <a:normAutofit/>
          </a:bodyPr>
          <a:lstStyle/>
          <a:p>
            <a:r>
              <a:rPr lang="en-US" b="1" dirty="0">
                <a:solidFill>
                  <a:srgbClr val="000000"/>
                </a:solidFill>
                <a:effectLst/>
                <a:ea typeface="Calibri" panose="020F0502020204030204" pitchFamily="34" charset="0"/>
                <a:cs typeface="Calibri" panose="020F0502020204030204" pitchFamily="34" charset="0"/>
              </a:rPr>
              <a:t>Stewardship Campaign (Pam Stevens/Ralph Bates)</a:t>
            </a:r>
            <a:endParaRPr lang="en-US" b="1" dirty="0"/>
          </a:p>
        </p:txBody>
      </p:sp>
      <p:sp>
        <p:nvSpPr>
          <p:cNvPr id="3" name="Content Placeholder 2">
            <a:extLst>
              <a:ext uri="{FF2B5EF4-FFF2-40B4-BE49-F238E27FC236}">
                <a16:creationId xmlns:a16="http://schemas.microsoft.com/office/drawing/2014/main" id="{43F5BFF7-2BD0-91FE-AEC2-B7E04BD6BE68}"/>
              </a:ext>
            </a:extLst>
          </p:cNvPr>
          <p:cNvSpPr>
            <a:spLocks noGrp="1"/>
          </p:cNvSpPr>
          <p:nvPr>
            <p:ph idx="1"/>
          </p:nvPr>
        </p:nvSpPr>
        <p:spPr>
          <a:xfrm>
            <a:off x="849775" y="1019874"/>
            <a:ext cx="10515600" cy="5635570"/>
          </a:xfrm>
        </p:spPr>
        <p:txBody>
          <a:bodyPr>
            <a:normAutofit fontScale="92500" lnSpcReduction="10000"/>
          </a:bodyPr>
          <a:lstStyle/>
          <a:p>
            <a:pPr marL="0" indent="0">
              <a:buNone/>
            </a:pPr>
            <a:r>
              <a:rPr lang="en-US" sz="3000" dirty="0">
                <a:effectLst/>
                <a:ea typeface="Times New Roman" panose="02020603050405020304" pitchFamily="18" charset="0"/>
                <a:cs typeface="Times New Roman" panose="02020603050405020304" pitchFamily="18" charset="0"/>
              </a:rPr>
              <a:t>Stewardship is everything a church does in response to the Good News of God in Jesus Christ. It includes the combined and varied ministries of our members, friends, pastor, and staff. And it employs all our resources </a:t>
            </a:r>
            <a:r>
              <a:rPr lang="en-US" sz="3000" dirty="0">
                <a:effectLst/>
                <a:ea typeface="Times New Roman" panose="02020603050405020304" pitchFamily="18" charset="0"/>
                <a:cs typeface="Times New Roman" panose="02020603050405020304" pitchFamily="18" charset="0"/>
                <a:sym typeface="Symbol" pitchFamily="2" charset="2"/>
              </a:rPr>
              <a:t></a:t>
            </a:r>
            <a:r>
              <a:rPr lang="en-US" sz="3000" dirty="0">
                <a:effectLst/>
                <a:ea typeface="Times New Roman" panose="02020603050405020304" pitchFamily="18" charset="0"/>
                <a:cs typeface="Times New Roman" panose="02020603050405020304" pitchFamily="18" charset="0"/>
              </a:rPr>
              <a:t> namely our time, talents and money.  </a:t>
            </a:r>
          </a:p>
          <a:p>
            <a:pPr marL="0" indent="0">
              <a:buNone/>
            </a:pPr>
            <a:endParaRPr lang="en-US" sz="1500" dirty="0">
              <a:ea typeface="Times New Roman" panose="02020603050405020304" pitchFamily="18" charset="0"/>
              <a:cs typeface="Times New Roman" panose="02020603050405020304" pitchFamily="18" charset="0"/>
            </a:endParaRPr>
          </a:p>
          <a:p>
            <a:pPr marL="0" indent="0">
              <a:buNone/>
            </a:pPr>
            <a:r>
              <a:rPr lang="en-US" sz="3000" dirty="0">
                <a:effectLst/>
                <a:ea typeface="Times New Roman" panose="02020603050405020304" pitchFamily="18" charset="0"/>
                <a:cs typeface="Times New Roman" panose="02020603050405020304" pitchFamily="18" charset="0"/>
              </a:rPr>
              <a:t>We are grateful for your faithful pledges throughout the years. Your gifts form the backbone of our ministry at Niantic Community Church</a:t>
            </a:r>
            <a:r>
              <a:rPr lang="en-US" sz="3000" b="1" dirty="0">
                <a:effectLst/>
                <a:ea typeface="Times New Roman" panose="02020603050405020304" pitchFamily="18" charset="0"/>
                <a:cs typeface="Times New Roman" panose="02020603050405020304" pitchFamily="18" charset="0"/>
              </a:rPr>
              <a:t> (</a:t>
            </a:r>
            <a:r>
              <a:rPr lang="en-US" sz="3000" dirty="0">
                <a:effectLst/>
                <a:ea typeface="Times New Roman" panose="02020603050405020304" pitchFamily="18" charset="0"/>
                <a:cs typeface="Times New Roman" panose="02020603050405020304" pitchFamily="18" charset="0"/>
              </a:rPr>
              <a:t>NCC) and make possible the things you love best about our church. Whether you attend worship occasionally or every Sunday, are involved in service projects, work with our youth, make music, share food, or strive for a more just and kind world, we Thank You!  </a:t>
            </a:r>
          </a:p>
          <a:p>
            <a:pPr marL="0" indent="0">
              <a:buNone/>
            </a:pPr>
            <a:endParaRPr lang="en-US" sz="1500" dirty="0">
              <a:ea typeface="Times New Roman" panose="02020603050405020304" pitchFamily="18" charset="0"/>
              <a:cs typeface="Times New Roman" panose="02020603050405020304" pitchFamily="18" charset="0"/>
            </a:endParaRPr>
          </a:p>
          <a:p>
            <a:pPr marL="0" indent="0">
              <a:buNone/>
            </a:pPr>
            <a:r>
              <a:rPr lang="en-US" sz="3000" dirty="0">
                <a:ea typeface="Times New Roman" panose="02020603050405020304" pitchFamily="18" charset="0"/>
                <a:cs typeface="Times New Roman" panose="02020603050405020304" pitchFamily="18" charset="0"/>
              </a:rPr>
              <a:t>We are starting the 2024 Stewardship Campaign a little earlier to ensure NCC has sufficient resources to continue and expand our ministries in 2024.  </a:t>
            </a:r>
            <a:endParaRPr lang="en-US" sz="3000" dirty="0"/>
          </a:p>
        </p:txBody>
      </p:sp>
      <p:sp>
        <p:nvSpPr>
          <p:cNvPr id="5" name="Slide Number Placeholder 4">
            <a:extLst>
              <a:ext uri="{FF2B5EF4-FFF2-40B4-BE49-F238E27FC236}">
                <a16:creationId xmlns:a16="http://schemas.microsoft.com/office/drawing/2014/main" id="{83723650-AA53-F2A6-7AB0-1AC60A43C78C}"/>
              </a:ext>
            </a:extLst>
          </p:cNvPr>
          <p:cNvSpPr>
            <a:spLocks noGrp="1"/>
          </p:cNvSpPr>
          <p:nvPr>
            <p:ph type="sldNum" sz="quarter" idx="12"/>
          </p:nvPr>
        </p:nvSpPr>
        <p:spPr/>
        <p:txBody>
          <a:bodyPr/>
          <a:lstStyle/>
          <a:p>
            <a:fld id="{C0B91FA4-F675-724A-AEB6-1F10BBB026AA}" type="slidenum">
              <a:rPr lang="en-US" smtClean="0"/>
              <a:pPr/>
              <a:t>20</a:t>
            </a:fld>
            <a:endParaRPr lang="en-US"/>
          </a:p>
        </p:txBody>
      </p:sp>
    </p:spTree>
    <p:extLst>
      <p:ext uri="{BB962C8B-B14F-4D97-AF65-F5344CB8AC3E}">
        <p14:creationId xmlns:p14="http://schemas.microsoft.com/office/powerpoint/2010/main" val="4187066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ctrTitle"/>
          </p:nvPr>
        </p:nvSpPr>
        <p:spPr>
          <a:xfrm>
            <a:off x="1524000" y="138513"/>
            <a:ext cx="9144000" cy="75068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ct val="100000"/>
              <a:buFont typeface="Calibri"/>
              <a:buNone/>
            </a:pPr>
            <a:r>
              <a:rPr lang="en-US" sz="3200" b="1" dirty="0">
                <a:ea typeface="Calibri"/>
                <a:cs typeface="Calibri"/>
                <a:sym typeface="Calibri"/>
              </a:rPr>
              <a:t>Search Committee for Settled Pastor</a:t>
            </a:r>
            <a:endParaRPr sz="3200" dirty="0"/>
          </a:p>
        </p:txBody>
      </p:sp>
      <p:sp>
        <p:nvSpPr>
          <p:cNvPr id="64" name="Google Shape;64;p1"/>
          <p:cNvSpPr txBox="1">
            <a:spLocks noGrp="1"/>
          </p:cNvSpPr>
          <p:nvPr>
            <p:ph type="subTitle" idx="1"/>
          </p:nvPr>
        </p:nvSpPr>
        <p:spPr>
          <a:xfrm>
            <a:off x="1061012" y="2050032"/>
            <a:ext cx="9757200" cy="16557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2800"/>
              <a:buNone/>
            </a:pPr>
            <a:r>
              <a:rPr lang="en-US" sz="2800" b="1" dirty="0"/>
              <a:t>Who are we?</a:t>
            </a:r>
            <a:br>
              <a:rPr lang="en-US" sz="2800" b="1" dirty="0"/>
            </a:br>
            <a:r>
              <a:rPr lang="en-US" sz="2800" b="1" dirty="0"/>
              <a:t>Who are our neighbors?</a:t>
            </a:r>
            <a:endParaRPr sz="2800" dirty="0"/>
          </a:p>
          <a:p>
            <a:pPr marL="0" lvl="0" indent="0" algn="ctr" rtl="0">
              <a:lnSpc>
                <a:spcPct val="100000"/>
              </a:lnSpc>
              <a:spcBef>
                <a:spcPts val="0"/>
              </a:spcBef>
              <a:spcAft>
                <a:spcPts val="0"/>
              </a:spcAft>
              <a:buClr>
                <a:schemeClr val="dk1"/>
              </a:buClr>
              <a:buSzPts val="2800"/>
              <a:buNone/>
            </a:pPr>
            <a:r>
              <a:rPr lang="en-US" sz="2800" b="1" dirty="0"/>
              <a:t>Who is God calling Niantic Community Church to be?</a:t>
            </a:r>
            <a:endParaRPr sz="2800" dirty="0"/>
          </a:p>
        </p:txBody>
      </p:sp>
      <p:sp>
        <p:nvSpPr>
          <p:cNvPr id="65" name="Google Shape;65;p1"/>
          <p:cNvSpPr txBox="1"/>
          <p:nvPr/>
        </p:nvSpPr>
        <p:spPr>
          <a:xfrm>
            <a:off x="2026052" y="4254540"/>
            <a:ext cx="8001000"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400" b="1" dirty="0">
                <a:solidFill>
                  <a:schemeClr val="dk1"/>
                </a:solidFill>
              </a:rPr>
              <a:t>July 16, 2023 Congregational Meeting Updates</a:t>
            </a:r>
            <a:endParaRPr sz="2400" b="1" dirty="0">
              <a:solidFill>
                <a:schemeClr val="dk1"/>
              </a:solidFill>
            </a:endParaRPr>
          </a:p>
          <a:p>
            <a:pPr marL="0" marR="0" lvl="0" indent="0" algn="l" rtl="0">
              <a:lnSpc>
                <a:spcPct val="100000"/>
              </a:lnSpc>
              <a:spcBef>
                <a:spcPts val="0"/>
              </a:spcBef>
              <a:spcAft>
                <a:spcPts val="0"/>
              </a:spcAft>
              <a:buClr>
                <a:srgbClr val="000000"/>
              </a:buClr>
              <a:buSzPts val="2000"/>
              <a:buFont typeface="Arial"/>
              <a:buNone/>
            </a:pPr>
            <a:endParaRPr sz="2400" b="1" dirty="0">
              <a:solidFill>
                <a:schemeClr val="dk1"/>
              </a:solidFill>
            </a:endParaRPr>
          </a:p>
          <a:p>
            <a:pPr marL="0" marR="0" lvl="0" indent="0" algn="l" rtl="0">
              <a:lnSpc>
                <a:spcPct val="100000"/>
              </a:lnSpc>
              <a:spcBef>
                <a:spcPts val="0"/>
              </a:spcBef>
              <a:spcAft>
                <a:spcPts val="0"/>
              </a:spcAft>
              <a:buClr>
                <a:srgbClr val="000000"/>
              </a:buClr>
              <a:buSzPts val="2000"/>
              <a:buFont typeface="Arial"/>
              <a:buNone/>
            </a:pPr>
            <a:r>
              <a:rPr lang="en-US" sz="2400" b="1" dirty="0">
                <a:solidFill>
                  <a:schemeClr val="dk1"/>
                </a:solidFill>
              </a:rPr>
              <a:t>Team Members</a:t>
            </a:r>
            <a:endParaRPr sz="2400" b="1" dirty="0">
              <a:solidFill>
                <a:schemeClr val="dk1"/>
              </a:solidFill>
            </a:endParaRPr>
          </a:p>
          <a:p>
            <a:pPr marL="0" marR="0" lvl="0" indent="0" algn="l" rtl="0">
              <a:lnSpc>
                <a:spcPct val="100000"/>
              </a:lnSpc>
              <a:spcBef>
                <a:spcPts val="0"/>
              </a:spcBef>
              <a:spcAft>
                <a:spcPts val="0"/>
              </a:spcAft>
              <a:buClr>
                <a:srgbClr val="000000"/>
              </a:buClr>
              <a:buSzPts val="2000"/>
              <a:buFont typeface="Arial"/>
              <a:buNone/>
            </a:pPr>
            <a:r>
              <a:rPr lang="en-US" sz="2400" b="1" i="0" u="none" strike="noStrike" cap="none" dirty="0">
                <a:solidFill>
                  <a:schemeClr val="dk1"/>
                </a:solidFill>
                <a:ea typeface="Arial"/>
                <a:cs typeface="Arial"/>
                <a:sym typeface="Arial"/>
              </a:rPr>
              <a:t>UCC</a:t>
            </a:r>
            <a:r>
              <a:rPr lang="en-US" sz="2400" b="1" dirty="0">
                <a:solidFill>
                  <a:schemeClr val="dk1"/>
                </a:solidFill>
              </a:rPr>
              <a:t>: </a:t>
            </a:r>
            <a:r>
              <a:rPr lang="en-US" sz="2400" b="0" i="0" u="none" strike="noStrike" cap="none" dirty="0">
                <a:solidFill>
                  <a:schemeClr val="dk1"/>
                </a:solidFill>
                <a:ea typeface="Arial"/>
                <a:cs typeface="Arial"/>
                <a:sym typeface="Arial"/>
              </a:rPr>
              <a:t>Nancy Hunt, Holly Buhler, </a:t>
            </a:r>
            <a:r>
              <a:rPr lang="en-US" sz="2400" dirty="0">
                <a:solidFill>
                  <a:schemeClr val="dk1"/>
                </a:solidFill>
              </a:rPr>
              <a:t>Peter </a:t>
            </a:r>
            <a:r>
              <a:rPr lang="en-US" sz="2400" dirty="0" err="1">
                <a:solidFill>
                  <a:schemeClr val="dk1"/>
                </a:solidFill>
              </a:rPr>
              <a:t>Crizer</a:t>
            </a:r>
            <a:r>
              <a:rPr lang="en-US" sz="2400" dirty="0">
                <a:solidFill>
                  <a:schemeClr val="dk1"/>
                </a:solidFill>
              </a:rPr>
              <a:t> (Co-chair)</a:t>
            </a:r>
            <a:endParaRPr sz="2400" b="0" i="0" u="none" strike="noStrike" cap="none" dirty="0">
              <a:solidFill>
                <a:srgbClr val="000000"/>
              </a:solidFil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400" b="1" i="0" u="none" strike="noStrike" cap="none" dirty="0">
                <a:solidFill>
                  <a:schemeClr val="dk1"/>
                </a:solidFill>
                <a:ea typeface="Arial"/>
                <a:cs typeface="Arial"/>
                <a:sym typeface="Arial"/>
              </a:rPr>
              <a:t>NCC</a:t>
            </a:r>
            <a:r>
              <a:rPr lang="en-US" sz="2400" b="1" dirty="0">
                <a:solidFill>
                  <a:schemeClr val="dk1"/>
                </a:solidFill>
              </a:rPr>
              <a:t>: </a:t>
            </a:r>
            <a:r>
              <a:rPr lang="en-US" sz="2400" b="0" i="0" u="none" strike="noStrike" cap="none" dirty="0">
                <a:solidFill>
                  <a:schemeClr val="dk1"/>
                </a:solidFill>
                <a:ea typeface="Arial"/>
                <a:cs typeface="Arial"/>
                <a:sym typeface="Arial"/>
              </a:rPr>
              <a:t>Bette Mahon, Rich Basham, </a:t>
            </a:r>
            <a:r>
              <a:rPr lang="en-US" sz="2400" b="0" i="0" u="none" strike="noStrike" cap="none" dirty="0" err="1">
                <a:solidFill>
                  <a:schemeClr val="dk1"/>
                </a:solidFill>
                <a:ea typeface="Arial"/>
                <a:cs typeface="Arial"/>
                <a:sym typeface="Arial"/>
              </a:rPr>
              <a:t>Leyna</a:t>
            </a:r>
            <a:r>
              <a:rPr lang="en-US" sz="2400" b="0" i="0" u="none" strike="noStrike" cap="none" dirty="0">
                <a:solidFill>
                  <a:schemeClr val="dk1"/>
                </a:solidFill>
                <a:ea typeface="Arial"/>
                <a:cs typeface="Arial"/>
                <a:sym typeface="Arial"/>
              </a:rPr>
              <a:t> Rasmussen (Clerk)</a:t>
            </a:r>
            <a:endParaRPr sz="2400" b="0" i="0" u="none" strike="noStrike" cap="none" dirty="0">
              <a:solidFill>
                <a:srgbClr val="000000"/>
              </a:solidFil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400" b="1" i="0" u="none" strike="noStrike" cap="none" dirty="0">
                <a:solidFill>
                  <a:schemeClr val="dk1"/>
                </a:solidFill>
                <a:ea typeface="Arial"/>
                <a:cs typeface="Arial"/>
                <a:sym typeface="Arial"/>
              </a:rPr>
              <a:t>UMC</a:t>
            </a:r>
            <a:r>
              <a:rPr lang="en-US" sz="2400" b="1" dirty="0">
                <a:solidFill>
                  <a:schemeClr val="dk1"/>
                </a:solidFill>
              </a:rPr>
              <a:t>: </a:t>
            </a:r>
            <a:r>
              <a:rPr lang="en-US" sz="2400" b="0" i="0" u="none" strike="noStrike" cap="none" dirty="0">
                <a:solidFill>
                  <a:schemeClr val="dk1"/>
                </a:solidFill>
                <a:ea typeface="Arial"/>
                <a:cs typeface="Arial"/>
                <a:sym typeface="Arial"/>
              </a:rPr>
              <a:t>Verna Swann, Ellen Ashburn, Mary </a:t>
            </a:r>
            <a:r>
              <a:rPr lang="en-US" sz="2400" b="0" i="0" u="none" strike="noStrike" cap="none" dirty="0" err="1">
                <a:solidFill>
                  <a:schemeClr val="dk1"/>
                </a:solidFill>
                <a:ea typeface="Arial"/>
                <a:cs typeface="Arial"/>
                <a:sym typeface="Arial"/>
              </a:rPr>
              <a:t>Mirecki</a:t>
            </a:r>
            <a:r>
              <a:rPr lang="en-US" sz="2400" dirty="0">
                <a:solidFill>
                  <a:schemeClr val="dk1"/>
                </a:solidFill>
              </a:rPr>
              <a:t> (Co-chair)</a:t>
            </a:r>
            <a:endParaRPr sz="2400" b="0" i="0" u="none" strike="noStrike" cap="none" dirty="0">
              <a:solidFill>
                <a:schemeClr val="dk1"/>
              </a:solidFill>
              <a:ea typeface="Calibri"/>
              <a:cs typeface="Calibri"/>
              <a:sym typeface="Calibri"/>
            </a:endParaRPr>
          </a:p>
        </p:txBody>
      </p:sp>
      <p:sp>
        <p:nvSpPr>
          <p:cNvPr id="2" name="Slide Number Placeholder 1">
            <a:extLst>
              <a:ext uri="{FF2B5EF4-FFF2-40B4-BE49-F238E27FC236}">
                <a16:creationId xmlns:a16="http://schemas.microsoft.com/office/drawing/2014/main" id="{B438F5BE-BD4D-A3D2-4959-00F9FC679B02}"/>
              </a:ext>
            </a:extLst>
          </p:cNvPr>
          <p:cNvSpPr>
            <a:spLocks noGrp="1"/>
          </p:cNvSpPr>
          <p:nvPr>
            <p:ph type="sldNum" sz="quarter" idx="12"/>
          </p:nvPr>
        </p:nvSpPr>
        <p:spPr/>
        <p:txBody>
          <a:bodyPr/>
          <a:lstStyle/>
          <a:p>
            <a:fld id="{C0B91FA4-F675-724A-AEB6-1F10BBB026AA}"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2597da00ef2_0_1351"/>
          <p:cNvSpPr txBox="1">
            <a:spLocks noGrp="1"/>
          </p:cNvSpPr>
          <p:nvPr>
            <p:ph type="title"/>
          </p:nvPr>
        </p:nvSpPr>
        <p:spPr>
          <a:xfrm>
            <a:off x="517200" y="126458"/>
            <a:ext cx="11157600" cy="690664"/>
          </a:xfrm>
          <a:prstGeom prst="rect">
            <a:avLst/>
          </a:prstGeom>
        </p:spPr>
        <p:txBody>
          <a:bodyPr spcFirstLastPara="1" wrap="square" lIns="121900" tIns="121900" rIns="121900" bIns="121900" anchor="b" anchorCtr="0">
            <a:normAutofit/>
          </a:bodyPr>
          <a:lstStyle/>
          <a:p>
            <a:pPr marL="0" lvl="0" indent="0" algn="ctr" rtl="0">
              <a:spcBef>
                <a:spcPts val="0"/>
              </a:spcBef>
              <a:spcAft>
                <a:spcPts val="0"/>
              </a:spcAft>
              <a:buNone/>
            </a:pPr>
            <a:r>
              <a:rPr lang="en-US" sz="3200" b="1"/>
              <a:t>UCC Search &amp; Call Journey</a:t>
            </a:r>
            <a:endParaRPr sz="3200" b="1"/>
          </a:p>
        </p:txBody>
      </p:sp>
      <p:pic>
        <p:nvPicPr>
          <p:cNvPr id="71" name="Google Shape;71;g2597da00ef2_0_1351"/>
          <p:cNvPicPr preferRelativeResize="0"/>
          <p:nvPr/>
        </p:nvPicPr>
        <p:blipFill rotWithShape="1">
          <a:blip r:embed="rId3">
            <a:alphaModFix/>
          </a:blip>
          <a:srcRect t="7553" r="61987" b="4208"/>
          <a:stretch/>
        </p:blipFill>
        <p:spPr>
          <a:xfrm>
            <a:off x="437745" y="1293779"/>
            <a:ext cx="4324753" cy="4926421"/>
          </a:xfrm>
          <a:prstGeom prst="rect">
            <a:avLst/>
          </a:prstGeom>
          <a:noFill/>
          <a:ln>
            <a:noFill/>
          </a:ln>
        </p:spPr>
      </p:pic>
      <p:pic>
        <p:nvPicPr>
          <p:cNvPr id="72" name="Google Shape;72;g2597da00ef2_0_1351"/>
          <p:cNvPicPr preferRelativeResize="0"/>
          <p:nvPr/>
        </p:nvPicPr>
        <p:blipFill>
          <a:blip r:embed="rId4">
            <a:alphaModFix/>
          </a:blip>
          <a:stretch>
            <a:fillRect/>
          </a:stretch>
        </p:blipFill>
        <p:spPr>
          <a:xfrm>
            <a:off x="4972050" y="1067021"/>
            <a:ext cx="5850279" cy="5287479"/>
          </a:xfrm>
          <a:prstGeom prst="rect">
            <a:avLst/>
          </a:prstGeom>
          <a:noFill/>
          <a:ln>
            <a:noFill/>
          </a:ln>
        </p:spPr>
      </p:pic>
      <p:sp>
        <p:nvSpPr>
          <p:cNvPr id="73" name="Google Shape;73;g2597da00ef2_0_1351"/>
          <p:cNvSpPr txBox="1"/>
          <p:nvPr/>
        </p:nvSpPr>
        <p:spPr>
          <a:xfrm>
            <a:off x="0" y="6470100"/>
            <a:ext cx="7090953" cy="33089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400">
                <a:solidFill>
                  <a:schemeClr val="accent5"/>
                </a:solidFill>
                <a:latin typeface="Roboto"/>
                <a:ea typeface="Roboto"/>
                <a:cs typeface="Roboto"/>
                <a:sym typeface="Roboto"/>
              </a:rPr>
              <a:t>Source: </a:t>
            </a:r>
            <a:r>
              <a:rPr lang="en-US" sz="1400" u="sng">
                <a:solidFill>
                  <a:schemeClr val="hlink"/>
                </a:solidFill>
                <a:latin typeface="Roboto"/>
                <a:ea typeface="Roboto"/>
                <a:cs typeface="Roboto"/>
                <a:sym typeface="Roboto"/>
                <a:hlinkClick r:id="rId5"/>
              </a:rPr>
              <a:t>https://www.sneucc.org/the-search-and-call-journey</a:t>
            </a:r>
            <a:r>
              <a:rPr lang="en-US" sz="1400">
                <a:latin typeface="Roboto"/>
                <a:ea typeface="Roboto"/>
                <a:cs typeface="Roboto"/>
                <a:sym typeface="Roboto"/>
              </a:rPr>
              <a:t> </a:t>
            </a:r>
            <a:endParaRPr sz="1400">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3A4DFC4B-22F4-25DC-DF44-F0681012A8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2597da00ef2_0_1247"/>
          <p:cNvSpPr txBox="1">
            <a:spLocks noGrp="1"/>
          </p:cNvSpPr>
          <p:nvPr>
            <p:ph type="title"/>
          </p:nvPr>
        </p:nvSpPr>
        <p:spPr>
          <a:xfrm>
            <a:off x="517200" y="38909"/>
            <a:ext cx="11157600" cy="1223843"/>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US" sz="3200" b="1"/>
              <a:t>UCC Search &amp; Call Process: Phase II </a:t>
            </a:r>
            <a:endParaRPr sz="3200" b="1"/>
          </a:p>
          <a:p>
            <a:pPr marL="0" lvl="0" indent="0" algn="ctr" rtl="0">
              <a:spcBef>
                <a:spcPts val="0"/>
              </a:spcBef>
              <a:spcAft>
                <a:spcPts val="0"/>
              </a:spcAft>
              <a:buNone/>
            </a:pPr>
            <a:r>
              <a:rPr lang="en-US" sz="3200" b="1"/>
              <a:t>“Preparing for the Search”</a:t>
            </a:r>
            <a:endParaRPr sz="3200" b="1"/>
          </a:p>
        </p:txBody>
      </p:sp>
      <p:graphicFrame>
        <p:nvGraphicFramePr>
          <p:cNvPr id="79" name="Google Shape;79;g2597da00ef2_0_1247"/>
          <p:cNvGraphicFramePr/>
          <p:nvPr>
            <p:extLst>
              <p:ext uri="{D42A27DB-BD31-4B8C-83A1-F6EECF244321}">
                <p14:modId xmlns:p14="http://schemas.microsoft.com/office/powerpoint/2010/main" val="549604716"/>
              </p:ext>
            </p:extLst>
          </p:nvPr>
        </p:nvGraphicFramePr>
        <p:xfrm>
          <a:off x="155643" y="1391053"/>
          <a:ext cx="11838561" cy="5000016"/>
        </p:xfrm>
        <a:graphic>
          <a:graphicData uri="http://schemas.openxmlformats.org/drawingml/2006/table">
            <a:tbl>
              <a:tblPr>
                <a:noFill/>
              </a:tblPr>
              <a:tblGrid>
                <a:gridCol w="2079379">
                  <a:extLst>
                    <a:ext uri="{9D8B030D-6E8A-4147-A177-3AD203B41FA5}">
                      <a16:colId xmlns:a16="http://schemas.microsoft.com/office/drawing/2014/main" val="20000"/>
                    </a:ext>
                  </a:extLst>
                </a:gridCol>
                <a:gridCol w="9759182">
                  <a:extLst>
                    <a:ext uri="{9D8B030D-6E8A-4147-A177-3AD203B41FA5}">
                      <a16:colId xmlns:a16="http://schemas.microsoft.com/office/drawing/2014/main" val="20001"/>
                    </a:ext>
                  </a:extLst>
                </a:gridCol>
              </a:tblGrid>
              <a:tr h="1488777">
                <a:tc>
                  <a:txBody>
                    <a:bodyPr/>
                    <a:lstStyle/>
                    <a:p>
                      <a:pPr marL="0" lvl="0" indent="0" algn="l" rtl="0">
                        <a:spcBef>
                          <a:spcPts val="0"/>
                        </a:spcBef>
                        <a:spcAft>
                          <a:spcPts val="0"/>
                        </a:spcAft>
                        <a:buNone/>
                      </a:pPr>
                      <a:r>
                        <a:rPr lang="en-US" sz="1800" b="1">
                          <a:solidFill>
                            <a:schemeClr val="bg1"/>
                          </a:solidFill>
                        </a:rPr>
                        <a:t>FORM COMMITTEE </a:t>
                      </a:r>
                      <a:endParaRPr sz="1800" b="1">
                        <a:solidFill>
                          <a:schemeClr val="bg1"/>
                        </a:solidFill>
                      </a:endParaRPr>
                    </a:p>
                  </a:txBody>
                  <a:tcPr marL="91425" marR="91425" marT="91425" marB="91425">
                    <a:solidFill>
                      <a:srgbClr val="1380B4"/>
                    </a:solidFill>
                  </a:tcPr>
                </a:tc>
                <a:tc>
                  <a:txBody>
                    <a:bodyPr/>
                    <a:lstStyle/>
                    <a:p>
                      <a:pPr marL="0" lvl="0" indent="0" algn="l" rtl="0">
                        <a:spcBef>
                          <a:spcPts val="0"/>
                        </a:spcBef>
                        <a:spcAft>
                          <a:spcPts val="0"/>
                        </a:spcAft>
                        <a:buNone/>
                      </a:pPr>
                      <a:r>
                        <a:rPr lang="en-US" sz="1800">
                          <a:solidFill>
                            <a:schemeClr val="bg1"/>
                          </a:solidFill>
                        </a:rPr>
                        <a:t>→ May 28: NCC Settled Pastor Search Committee Commissioned </a:t>
                      </a:r>
                      <a:endParaRPr sz="1800">
                        <a:solidFill>
                          <a:schemeClr val="bg1"/>
                        </a:solidFill>
                      </a:endParaRPr>
                    </a:p>
                    <a:p>
                      <a:pPr marL="0" lvl="0" indent="0" algn="l" rtl="0">
                        <a:spcBef>
                          <a:spcPts val="0"/>
                        </a:spcBef>
                        <a:spcAft>
                          <a:spcPts val="0"/>
                        </a:spcAft>
                        <a:buNone/>
                      </a:pPr>
                      <a:r>
                        <a:rPr lang="en-US" sz="1800">
                          <a:solidFill>
                            <a:schemeClr val="bg1"/>
                          </a:solidFill>
                        </a:rPr>
                        <a:t>→ June 11: NCC Congregation voted to follow UCC process for calling a pastor</a:t>
                      </a:r>
                      <a:endParaRPr sz="1800">
                        <a:solidFill>
                          <a:schemeClr val="bg1"/>
                        </a:solidFill>
                      </a:endParaRPr>
                    </a:p>
                    <a:p>
                      <a:pPr marL="0" lvl="0" indent="0" algn="l" rtl="0">
                        <a:spcBef>
                          <a:spcPts val="0"/>
                        </a:spcBef>
                        <a:spcAft>
                          <a:spcPts val="0"/>
                        </a:spcAft>
                        <a:buNone/>
                      </a:pPr>
                      <a:r>
                        <a:rPr lang="en-US" sz="1800">
                          <a:solidFill>
                            <a:schemeClr val="bg1"/>
                          </a:solidFill>
                        </a:rPr>
                        <a:t>→ June 15: Committee team member roles discerned </a:t>
                      </a:r>
                      <a:endParaRPr sz="1800">
                        <a:solidFill>
                          <a:schemeClr val="bg1"/>
                        </a:solidFill>
                      </a:endParaRPr>
                    </a:p>
                    <a:p>
                      <a:pPr marL="0" lvl="0" indent="0" algn="ctr" rtl="0">
                        <a:spcBef>
                          <a:spcPts val="0"/>
                        </a:spcBef>
                        <a:spcAft>
                          <a:spcPts val="0"/>
                        </a:spcAft>
                        <a:buNone/>
                      </a:pPr>
                      <a:r>
                        <a:rPr lang="en-US" sz="1800">
                          <a:solidFill>
                            <a:schemeClr val="bg1"/>
                          </a:solidFill>
                        </a:rPr>
                        <a:t>Complete ✅</a:t>
                      </a:r>
                      <a:endParaRPr sz="1800">
                        <a:solidFill>
                          <a:schemeClr val="bg1"/>
                        </a:solidFill>
                      </a:endParaRPr>
                    </a:p>
                  </a:txBody>
                  <a:tcPr marL="91425" marR="91425" marT="91425" marB="91425">
                    <a:solidFill>
                      <a:srgbClr val="1380B4"/>
                    </a:solidFill>
                  </a:tcPr>
                </a:tc>
                <a:extLst>
                  <a:ext uri="{0D108BD9-81ED-4DB2-BD59-A6C34878D82A}">
                    <a16:rowId xmlns:a16="http://schemas.microsoft.com/office/drawing/2014/main" val="10000"/>
                  </a:ext>
                </a:extLst>
              </a:tr>
              <a:tr h="940335">
                <a:tc>
                  <a:txBody>
                    <a:bodyPr/>
                    <a:lstStyle/>
                    <a:p>
                      <a:pPr marL="0" lvl="0" indent="0" algn="l" rtl="0">
                        <a:spcBef>
                          <a:spcPts val="0"/>
                        </a:spcBef>
                        <a:spcAft>
                          <a:spcPts val="0"/>
                        </a:spcAft>
                        <a:buNone/>
                      </a:pPr>
                      <a:r>
                        <a:rPr lang="en-US" sz="1800" b="1">
                          <a:solidFill>
                            <a:schemeClr val="bg1"/>
                          </a:solidFill>
                        </a:rPr>
                        <a:t>GATHER INFORMATION</a:t>
                      </a:r>
                      <a:endParaRPr sz="1800" b="1">
                        <a:solidFill>
                          <a:schemeClr val="bg1"/>
                        </a:solidFill>
                      </a:endParaRPr>
                    </a:p>
                  </a:txBody>
                  <a:tcPr marL="91425" marR="91425" marT="91425" marB="91425">
                    <a:solidFill>
                      <a:srgbClr val="934FA7"/>
                    </a:solidFill>
                  </a:tcPr>
                </a:tc>
                <a:tc>
                  <a:txBody>
                    <a:bodyPr/>
                    <a:lstStyle/>
                    <a:p>
                      <a:pPr marL="0" lvl="0" indent="0" algn="l" rtl="0">
                        <a:spcBef>
                          <a:spcPts val="0"/>
                        </a:spcBef>
                        <a:spcAft>
                          <a:spcPts val="0"/>
                        </a:spcAft>
                        <a:buNone/>
                      </a:pPr>
                      <a:r>
                        <a:rPr lang="en-US" sz="1800">
                          <a:solidFill>
                            <a:schemeClr val="bg1"/>
                          </a:solidFill>
                        </a:rPr>
                        <a:t>→ July 7: Hartford Institute (HI) Survey Distributed to Congregation</a:t>
                      </a:r>
                      <a:endParaRPr sz="1800">
                        <a:solidFill>
                          <a:schemeClr val="bg1"/>
                        </a:solidFill>
                      </a:endParaRPr>
                    </a:p>
                    <a:p>
                      <a:pPr marL="0" lvl="0" indent="0" algn="l" rtl="0">
                        <a:spcBef>
                          <a:spcPts val="0"/>
                        </a:spcBef>
                        <a:spcAft>
                          <a:spcPts val="0"/>
                        </a:spcAft>
                        <a:buNone/>
                      </a:pPr>
                      <a:r>
                        <a:rPr lang="en-US" sz="1800">
                          <a:solidFill>
                            <a:schemeClr val="bg1"/>
                          </a:solidFill>
                        </a:rPr>
                        <a:t>→ July 7 - 21: Congregation completes HI Survey</a:t>
                      </a:r>
                      <a:endParaRPr sz="1800">
                        <a:solidFill>
                          <a:schemeClr val="bg1"/>
                        </a:solidFill>
                      </a:endParaRPr>
                    </a:p>
                  </a:txBody>
                  <a:tcPr marL="91425" marR="91425" marT="91425" marB="91425">
                    <a:solidFill>
                      <a:srgbClr val="934FA7"/>
                    </a:solidFill>
                  </a:tcPr>
                </a:tc>
                <a:extLst>
                  <a:ext uri="{0D108BD9-81ED-4DB2-BD59-A6C34878D82A}">
                    <a16:rowId xmlns:a16="http://schemas.microsoft.com/office/drawing/2014/main" val="10001"/>
                  </a:ext>
                </a:extLst>
              </a:tr>
              <a:tr h="2570904">
                <a:tc>
                  <a:txBody>
                    <a:bodyPr/>
                    <a:lstStyle/>
                    <a:p>
                      <a:pPr marL="0" lvl="0" indent="0" algn="l" rtl="0">
                        <a:spcBef>
                          <a:spcPts val="0"/>
                        </a:spcBef>
                        <a:spcAft>
                          <a:spcPts val="0"/>
                        </a:spcAft>
                        <a:buNone/>
                      </a:pPr>
                      <a:r>
                        <a:rPr lang="en-US" sz="1800" b="1">
                          <a:solidFill>
                            <a:schemeClr val="tx1"/>
                          </a:solidFill>
                        </a:rPr>
                        <a:t>WRITE PROFILE</a:t>
                      </a:r>
                      <a:endParaRPr sz="1800" b="1">
                        <a:solidFill>
                          <a:schemeClr val="tx1"/>
                        </a:solidFill>
                      </a:endParaRPr>
                    </a:p>
                  </a:txBody>
                  <a:tcPr marL="91425" marR="91425" marT="91425" marB="91425">
                    <a:solidFill>
                      <a:srgbClr val="FCBD33"/>
                    </a:solidFill>
                  </a:tcPr>
                </a:tc>
                <a:tc>
                  <a:txBody>
                    <a:bodyPr/>
                    <a:lstStyle/>
                    <a:p>
                      <a:pPr marL="0" lvl="0" indent="0" algn="l" rtl="0">
                        <a:spcBef>
                          <a:spcPts val="0"/>
                        </a:spcBef>
                        <a:spcAft>
                          <a:spcPts val="0"/>
                        </a:spcAft>
                        <a:buNone/>
                      </a:pPr>
                      <a:r>
                        <a:rPr lang="en-US" sz="1800">
                          <a:solidFill>
                            <a:schemeClr val="tx1"/>
                          </a:solidFill>
                        </a:rPr>
                        <a:t>→ Next: Search Committee writes profile </a:t>
                      </a:r>
                      <a:endParaRPr sz="1800">
                        <a:solidFill>
                          <a:schemeClr val="tx1"/>
                        </a:solidFill>
                      </a:endParaRPr>
                    </a:p>
                    <a:p>
                      <a:pPr marL="457200" lvl="0" indent="0" algn="l" rtl="0">
                        <a:spcBef>
                          <a:spcPts val="0"/>
                        </a:spcBef>
                        <a:spcAft>
                          <a:spcPts val="0"/>
                        </a:spcAft>
                        <a:buNone/>
                      </a:pPr>
                      <a:r>
                        <a:rPr lang="en-US" sz="1800">
                          <a:solidFill>
                            <a:schemeClr val="tx1"/>
                          </a:solidFill>
                        </a:rPr>
                        <a:t>Search committee started, but will need survey results to complete</a:t>
                      </a:r>
                      <a:endParaRPr sz="1800">
                        <a:solidFill>
                          <a:schemeClr val="tx1"/>
                        </a:solidFill>
                      </a:endParaRPr>
                    </a:p>
                    <a:p>
                      <a:pPr marL="0" lvl="0" indent="0" algn="l" rtl="0">
                        <a:spcBef>
                          <a:spcPts val="0"/>
                        </a:spcBef>
                        <a:spcAft>
                          <a:spcPts val="0"/>
                        </a:spcAft>
                        <a:buNone/>
                      </a:pPr>
                      <a:r>
                        <a:rPr lang="en-US" sz="1800">
                          <a:solidFill>
                            <a:schemeClr val="tx1"/>
                          </a:solidFill>
                        </a:rPr>
                        <a:t>→ Future: </a:t>
                      </a:r>
                      <a:endParaRPr sz="1800">
                        <a:solidFill>
                          <a:schemeClr val="tx1"/>
                        </a:solidFill>
                      </a:endParaRPr>
                    </a:p>
                    <a:p>
                      <a:pPr marL="457200" lvl="0" indent="0" algn="l" rtl="0">
                        <a:spcBef>
                          <a:spcPts val="0"/>
                        </a:spcBef>
                        <a:spcAft>
                          <a:spcPts val="0"/>
                        </a:spcAft>
                        <a:buNone/>
                      </a:pPr>
                      <a:r>
                        <a:rPr lang="en-US" sz="1800">
                          <a:solidFill>
                            <a:schemeClr val="tx1"/>
                          </a:solidFill>
                        </a:rPr>
                        <a:t>Submit Church Profile to UCC conference office</a:t>
                      </a:r>
                      <a:endParaRPr sz="1800">
                        <a:solidFill>
                          <a:schemeClr val="tx1"/>
                        </a:solidFill>
                      </a:endParaRPr>
                    </a:p>
                    <a:p>
                      <a:pPr marL="457200" lvl="0" indent="0" algn="l" rtl="0">
                        <a:spcBef>
                          <a:spcPts val="0"/>
                        </a:spcBef>
                        <a:spcAft>
                          <a:spcPts val="0"/>
                        </a:spcAft>
                        <a:buNone/>
                      </a:pPr>
                      <a:r>
                        <a:rPr lang="en-US" sz="1800">
                          <a:solidFill>
                            <a:schemeClr val="tx1"/>
                          </a:solidFill>
                        </a:rPr>
                        <a:t>UCC conference office posts profile online</a:t>
                      </a:r>
                      <a:endParaRPr sz="1800">
                        <a:solidFill>
                          <a:schemeClr val="tx1"/>
                        </a:solidFill>
                      </a:endParaRPr>
                    </a:p>
                    <a:p>
                      <a:pPr marL="457200" lvl="0" indent="0" algn="l" rtl="0">
                        <a:spcBef>
                          <a:spcPts val="0"/>
                        </a:spcBef>
                        <a:spcAft>
                          <a:spcPts val="0"/>
                        </a:spcAft>
                        <a:buNone/>
                      </a:pPr>
                      <a:r>
                        <a:rPr lang="en-US" sz="1800">
                          <a:solidFill>
                            <a:schemeClr val="tx1"/>
                          </a:solidFill>
                        </a:rPr>
                        <a:t>Wait and pray for candidates to submit their pastoral profile to NCC</a:t>
                      </a:r>
                      <a:endParaRPr sz="1800">
                        <a:solidFill>
                          <a:schemeClr val="tx1"/>
                        </a:solidFill>
                      </a:endParaRPr>
                    </a:p>
                  </a:txBody>
                  <a:tcPr marL="91425" marR="91425" marT="91425" marB="91425">
                    <a:solidFill>
                      <a:srgbClr val="FCBD33"/>
                    </a:solidFill>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BBBB4630-211F-9812-A7AC-C6DBE6DE092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2597da00ef2_0_1360"/>
          <p:cNvSpPr txBox="1">
            <a:spLocks noGrp="1"/>
          </p:cNvSpPr>
          <p:nvPr>
            <p:ph type="title"/>
          </p:nvPr>
        </p:nvSpPr>
        <p:spPr>
          <a:xfrm>
            <a:off x="517200" y="68093"/>
            <a:ext cx="11157600" cy="1291936"/>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US" sz="3200" b="1" dirty="0"/>
              <a:t>UCC Search &amp; Call Process: Phase III</a:t>
            </a:r>
            <a:endParaRPr sz="3200" b="1" dirty="0"/>
          </a:p>
          <a:p>
            <a:pPr marL="0" lvl="0" indent="0" algn="ctr" rtl="0">
              <a:spcBef>
                <a:spcPts val="0"/>
              </a:spcBef>
              <a:spcAft>
                <a:spcPts val="0"/>
              </a:spcAft>
              <a:buNone/>
            </a:pPr>
            <a:r>
              <a:rPr lang="en-US" sz="3200" b="1" dirty="0"/>
              <a:t>“Discerning Through the Search”</a:t>
            </a:r>
            <a:endParaRPr sz="3200" b="1" dirty="0"/>
          </a:p>
        </p:txBody>
      </p:sp>
      <p:graphicFrame>
        <p:nvGraphicFramePr>
          <p:cNvPr id="85" name="Google Shape;85;g2597da00ef2_0_1360"/>
          <p:cNvGraphicFramePr/>
          <p:nvPr>
            <p:extLst>
              <p:ext uri="{D42A27DB-BD31-4B8C-83A1-F6EECF244321}">
                <p14:modId xmlns:p14="http://schemas.microsoft.com/office/powerpoint/2010/main" val="266036256"/>
              </p:ext>
            </p:extLst>
          </p:nvPr>
        </p:nvGraphicFramePr>
        <p:xfrm>
          <a:off x="700392" y="1360029"/>
          <a:ext cx="10515599" cy="5225596"/>
        </p:xfrm>
        <a:graphic>
          <a:graphicData uri="http://schemas.openxmlformats.org/drawingml/2006/table">
            <a:tbl>
              <a:tblPr>
                <a:noFill/>
              </a:tblPr>
              <a:tblGrid>
                <a:gridCol w="10515599">
                  <a:extLst>
                    <a:ext uri="{9D8B030D-6E8A-4147-A177-3AD203B41FA5}">
                      <a16:colId xmlns:a16="http://schemas.microsoft.com/office/drawing/2014/main" val="20000"/>
                    </a:ext>
                  </a:extLst>
                </a:gridCol>
              </a:tblGrid>
              <a:tr h="1547344">
                <a:tc>
                  <a:txBody>
                    <a:bodyPr/>
                    <a:lstStyle/>
                    <a:p>
                      <a:pPr marL="0" lvl="0" indent="0" algn="l" rtl="0">
                        <a:spcBef>
                          <a:spcPts val="0"/>
                        </a:spcBef>
                        <a:spcAft>
                          <a:spcPts val="0"/>
                        </a:spcAft>
                        <a:buNone/>
                      </a:pPr>
                      <a:r>
                        <a:rPr lang="en-US" sz="1800" b="1">
                          <a:solidFill>
                            <a:schemeClr val="bg1"/>
                          </a:solidFill>
                        </a:rPr>
                        <a:t>RECEIVE PROFILES </a:t>
                      </a:r>
                      <a:endParaRPr sz="1800" b="1">
                        <a:solidFill>
                          <a:schemeClr val="bg1"/>
                        </a:solidFill>
                      </a:endParaRPr>
                    </a:p>
                  </a:txBody>
                  <a:tcPr marL="91425" marR="91425" marT="91425" marB="91425">
                    <a:solidFill>
                      <a:srgbClr val="1380B4"/>
                    </a:solidFill>
                  </a:tcPr>
                </a:tc>
                <a:extLst>
                  <a:ext uri="{0D108BD9-81ED-4DB2-BD59-A6C34878D82A}">
                    <a16:rowId xmlns:a16="http://schemas.microsoft.com/office/drawing/2014/main" val="10000"/>
                  </a:ext>
                </a:extLst>
              </a:tr>
              <a:tr h="1727725">
                <a:tc>
                  <a:txBody>
                    <a:bodyPr/>
                    <a:lstStyle/>
                    <a:p>
                      <a:pPr marL="0" lvl="0" indent="0" algn="l" rtl="0">
                        <a:spcBef>
                          <a:spcPts val="0"/>
                        </a:spcBef>
                        <a:spcAft>
                          <a:spcPts val="0"/>
                        </a:spcAft>
                        <a:buNone/>
                      </a:pPr>
                      <a:r>
                        <a:rPr lang="en-US" sz="1800" b="1">
                          <a:solidFill>
                            <a:schemeClr val="bg1"/>
                          </a:solidFill>
                        </a:rPr>
                        <a:t>INTERVIEW CANDIDATES</a:t>
                      </a:r>
                      <a:endParaRPr sz="1800" b="1">
                        <a:solidFill>
                          <a:schemeClr val="bg1"/>
                        </a:solidFill>
                      </a:endParaRPr>
                    </a:p>
                  </a:txBody>
                  <a:tcPr marL="91425" marR="91425" marT="91425" marB="91425">
                    <a:solidFill>
                      <a:srgbClr val="934FA7"/>
                    </a:solidFill>
                  </a:tcPr>
                </a:tc>
                <a:extLst>
                  <a:ext uri="{0D108BD9-81ED-4DB2-BD59-A6C34878D82A}">
                    <a16:rowId xmlns:a16="http://schemas.microsoft.com/office/drawing/2014/main" val="10001"/>
                  </a:ext>
                </a:extLst>
              </a:tr>
              <a:tr h="1950527">
                <a:tc>
                  <a:txBody>
                    <a:bodyPr/>
                    <a:lstStyle/>
                    <a:p>
                      <a:pPr marL="0" lvl="0" indent="0" algn="l" rtl="0">
                        <a:spcBef>
                          <a:spcPts val="0"/>
                        </a:spcBef>
                        <a:spcAft>
                          <a:spcPts val="0"/>
                        </a:spcAft>
                        <a:buNone/>
                      </a:pPr>
                      <a:r>
                        <a:rPr lang="en-US" sz="1800" b="1">
                          <a:solidFill>
                            <a:schemeClr val="tx1"/>
                          </a:solidFill>
                        </a:rPr>
                        <a:t>DISCERN TOWARD &amp; WITH FINAL CANDIDATE</a:t>
                      </a:r>
                      <a:endParaRPr sz="1800" b="1">
                        <a:solidFill>
                          <a:schemeClr val="tx1"/>
                        </a:solidFill>
                      </a:endParaRPr>
                    </a:p>
                  </a:txBody>
                  <a:tcPr marL="91425" marR="91425" marT="91425" marB="91425">
                    <a:solidFill>
                      <a:srgbClr val="FCBD33"/>
                    </a:solidFill>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5A2F9B36-F6B7-3563-EDAA-03712013A6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102BD-7F8A-6689-249F-F1911E2C91DB}"/>
              </a:ext>
            </a:extLst>
          </p:cNvPr>
          <p:cNvSpPr>
            <a:spLocks noGrp="1"/>
          </p:cNvSpPr>
          <p:nvPr>
            <p:ph type="title"/>
          </p:nvPr>
        </p:nvSpPr>
        <p:spPr>
          <a:xfrm>
            <a:off x="988671" y="2252191"/>
            <a:ext cx="10515600" cy="1960994"/>
          </a:xfrm>
        </p:spPr>
        <p:txBody>
          <a:bodyPr>
            <a:noAutofit/>
          </a:bodyPr>
          <a:lstStyle/>
          <a:p>
            <a:r>
              <a:rPr lang="en-US" b="1">
                <a:effectLst/>
                <a:latin typeface="Calibri" panose="020F0502020204030204" pitchFamily="34" charset="0"/>
                <a:ea typeface="Calibri" panose="020F0502020204030204" pitchFamily="34" charset="0"/>
                <a:cs typeface="Calibri" panose="020F0502020204030204" pitchFamily="34" charset="0"/>
              </a:rPr>
              <a:t>Ministry Team Report  </a:t>
            </a:r>
            <a:br>
              <a:rPr lang="en-US" b="1">
                <a:effectLst/>
                <a:latin typeface="Calibri" panose="020F0502020204030204" pitchFamily="34" charset="0"/>
                <a:ea typeface="Calibri" panose="020F0502020204030204" pitchFamily="34" charset="0"/>
                <a:cs typeface="Calibri" panose="020F0502020204030204" pitchFamily="34" charset="0"/>
              </a:rPr>
            </a:br>
            <a:r>
              <a:rPr lang="en-US" b="1">
                <a:effectLst/>
                <a:latin typeface="Calibri" panose="020F0502020204030204" pitchFamily="34" charset="0"/>
                <a:ea typeface="Calibri" panose="020F0502020204030204" pitchFamily="34" charset="0"/>
                <a:cs typeface="Calibri" panose="020F0502020204030204" pitchFamily="34" charset="0"/>
              </a:rPr>
              <a:t>Property Management &amp; Technology</a:t>
            </a:r>
            <a:br>
              <a:rPr lang="en-US" b="1">
                <a:effectLst/>
                <a:latin typeface="Calibri" panose="020F0502020204030204" pitchFamily="34" charset="0"/>
                <a:ea typeface="Calibri" panose="020F0502020204030204" pitchFamily="34" charset="0"/>
                <a:cs typeface="Calibri" panose="020F0502020204030204" pitchFamily="34" charset="0"/>
              </a:rPr>
            </a:br>
            <a:br>
              <a:rPr lang="en-US" b="1">
                <a:effectLst/>
                <a:latin typeface="Calibri" panose="020F0502020204030204" pitchFamily="34" charset="0"/>
                <a:ea typeface="Calibri" panose="020F0502020204030204" pitchFamily="34" charset="0"/>
                <a:cs typeface="Calibri" panose="020F0502020204030204" pitchFamily="34" charset="0"/>
              </a:rPr>
            </a:br>
            <a:r>
              <a:rPr lang="en-US" b="1">
                <a:effectLst/>
                <a:latin typeface="Calibri" panose="020F0502020204030204" pitchFamily="34" charset="0"/>
                <a:ea typeface="Calibri" panose="020F0502020204030204" pitchFamily="34" charset="0"/>
                <a:cs typeface="Calibri" panose="020F0502020204030204" pitchFamily="34" charset="0"/>
              </a:rPr>
              <a:t>Craig Woody</a:t>
            </a:r>
            <a:endParaRPr lang="en-US" b="1"/>
          </a:p>
        </p:txBody>
      </p:sp>
      <p:sp>
        <p:nvSpPr>
          <p:cNvPr id="3" name="Slide Number Placeholder 2">
            <a:extLst>
              <a:ext uri="{FF2B5EF4-FFF2-40B4-BE49-F238E27FC236}">
                <a16:creationId xmlns:a16="http://schemas.microsoft.com/office/drawing/2014/main" id="{32CDFAA9-4E20-64CC-E852-7309ECA0F62F}"/>
              </a:ext>
            </a:extLst>
          </p:cNvPr>
          <p:cNvSpPr>
            <a:spLocks noGrp="1"/>
          </p:cNvSpPr>
          <p:nvPr>
            <p:ph type="sldNum" sz="quarter" idx="12"/>
          </p:nvPr>
        </p:nvSpPr>
        <p:spPr/>
        <p:txBody>
          <a:bodyPr/>
          <a:lstStyle/>
          <a:p>
            <a:fld id="{C0B91FA4-F675-724A-AEB6-1F10BBB026AA}" type="slidenum">
              <a:rPr lang="en-US" smtClean="0"/>
              <a:pPr/>
              <a:t>25</a:t>
            </a:fld>
            <a:endParaRPr lang="en-US"/>
          </a:p>
        </p:txBody>
      </p:sp>
    </p:spTree>
    <p:extLst>
      <p:ext uri="{BB962C8B-B14F-4D97-AF65-F5344CB8AC3E}">
        <p14:creationId xmlns:p14="http://schemas.microsoft.com/office/powerpoint/2010/main" val="1439024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09372-8C72-8351-76BB-C6FF10703699}"/>
              </a:ext>
            </a:extLst>
          </p:cNvPr>
          <p:cNvSpPr>
            <a:spLocks noGrp="1"/>
          </p:cNvSpPr>
          <p:nvPr>
            <p:ph type="title"/>
          </p:nvPr>
        </p:nvSpPr>
        <p:spPr/>
        <p:txBody>
          <a:bodyPr>
            <a:normAutofit/>
          </a:bodyPr>
          <a:lstStyle/>
          <a:p>
            <a:r>
              <a:rPr lang="en-US" sz="3200" b="1" dirty="0">
                <a:ea typeface="Calibri" panose="020F0502020204030204" pitchFamily="34" charset="0"/>
                <a:cs typeface="Calibri" panose="020F0502020204030204" pitchFamily="34" charset="0"/>
              </a:rPr>
              <a:t>Narthex Mezzanine Floor Reinforcement Proposal </a:t>
            </a:r>
            <a:endParaRPr lang="en-US" dirty="0"/>
          </a:p>
        </p:txBody>
      </p:sp>
      <p:sp>
        <p:nvSpPr>
          <p:cNvPr id="3" name="Content Placeholder 2">
            <a:extLst>
              <a:ext uri="{FF2B5EF4-FFF2-40B4-BE49-F238E27FC236}">
                <a16:creationId xmlns:a16="http://schemas.microsoft.com/office/drawing/2014/main" id="{C8006891-E020-6F96-A96C-E9347B196554}"/>
              </a:ext>
            </a:extLst>
          </p:cNvPr>
          <p:cNvSpPr>
            <a:spLocks noGrp="1"/>
          </p:cNvSpPr>
          <p:nvPr>
            <p:ph idx="1"/>
          </p:nvPr>
        </p:nvSpPr>
        <p:spPr>
          <a:xfrm>
            <a:off x="927903" y="983848"/>
            <a:ext cx="10336193" cy="5631264"/>
          </a:xfrm>
        </p:spPr>
        <p:txBody>
          <a:bodyPr>
            <a:normAutofit lnSpcReduction="10000"/>
          </a:bodyPr>
          <a:lstStyle/>
          <a:p>
            <a:pPr marL="0" indent="0">
              <a:buNone/>
            </a:pPr>
            <a:r>
              <a:rPr lang="en-US" u="sng" dirty="0">
                <a:effectLst/>
                <a:latin typeface="Calibri" panose="020F0502020204030204" pitchFamily="34" charset="0"/>
              </a:rPr>
              <a:t>Issue</a:t>
            </a:r>
            <a:r>
              <a:rPr lang="en-US" u="sng" dirty="0">
                <a:latin typeface="Calibri" panose="020F0502020204030204" pitchFamily="34" charset="0"/>
              </a:rPr>
              <a:t>: </a:t>
            </a:r>
            <a:r>
              <a:rPr lang="en-US" dirty="0">
                <a:effectLst/>
                <a:latin typeface="Calibri" panose="020F0502020204030204" pitchFamily="34" charset="0"/>
              </a:rPr>
              <a:t>The floor above the Narthex ceiling is not strong enough to be a safe place on which for people to move around or to store items. It is unsafe and does not meet current building codes.</a:t>
            </a:r>
          </a:p>
          <a:p>
            <a:pPr marL="0" indent="0">
              <a:buNone/>
            </a:pPr>
            <a:endParaRPr lang="en-US" sz="1600" dirty="0">
              <a:latin typeface="Calibri" panose="020F0502020204030204" pitchFamily="34" charset="0"/>
            </a:endParaRPr>
          </a:p>
          <a:p>
            <a:pPr marL="0" indent="0">
              <a:buNone/>
            </a:pPr>
            <a:r>
              <a:rPr lang="en-US" u="sng" dirty="0">
                <a:effectLst/>
                <a:latin typeface="Calibri" panose="020F0502020204030204" pitchFamily="34" charset="0"/>
              </a:rPr>
              <a:t>Proposed solution: </a:t>
            </a:r>
            <a:r>
              <a:rPr lang="en-US" dirty="0">
                <a:effectLst/>
                <a:latin typeface="Calibri" panose="020F0502020204030204" pitchFamily="34" charset="0"/>
              </a:rPr>
              <a:t>Build a properly designed floor above the Narthex ceiling that is sufficiently strong to safely support people and stored items. </a:t>
            </a:r>
          </a:p>
          <a:p>
            <a:pPr marL="0" indent="0">
              <a:buNone/>
            </a:pPr>
            <a:endParaRPr lang="en-US" sz="1600" dirty="0">
              <a:latin typeface="Calibri" panose="020F0502020204030204" pitchFamily="34" charset="0"/>
            </a:endParaRPr>
          </a:p>
          <a:p>
            <a:pPr marL="0" indent="0">
              <a:buNone/>
            </a:pPr>
            <a:r>
              <a:rPr lang="en-US" u="sng" dirty="0">
                <a:latin typeface="Calibri" panose="020F0502020204030204" pitchFamily="34" charset="0"/>
              </a:rPr>
              <a:t>Appearance: </a:t>
            </a:r>
            <a:r>
              <a:rPr lang="en-US" dirty="0">
                <a:latin typeface="Calibri" panose="020F0502020204030204" pitchFamily="34" charset="0"/>
              </a:rPr>
              <a:t>This proposal </a:t>
            </a:r>
            <a:r>
              <a:rPr lang="en-US" dirty="0">
                <a:effectLst/>
                <a:latin typeface="Calibri" panose="020F0502020204030204" pitchFamily="34" charset="0"/>
              </a:rPr>
              <a:t>will not significantly change the appearance of sanctuary.  A guard rail (required by code) will be installed to prevent people from falling.  </a:t>
            </a:r>
          </a:p>
          <a:p>
            <a:pPr marL="0" indent="0">
              <a:buNone/>
            </a:pPr>
            <a:endParaRPr lang="en-US" sz="1600" dirty="0">
              <a:latin typeface="Calibri" panose="020F0502020204030204" pitchFamily="34" charset="0"/>
            </a:endParaRPr>
          </a:p>
          <a:p>
            <a:pPr marL="0" indent="0">
              <a:buNone/>
            </a:pPr>
            <a:r>
              <a:rPr lang="en-US" u="sng" dirty="0">
                <a:effectLst/>
                <a:latin typeface="Calibri" panose="020F0502020204030204" pitchFamily="34" charset="0"/>
              </a:rPr>
              <a:t>Costs: </a:t>
            </a:r>
            <a:r>
              <a:rPr lang="en-US" dirty="0">
                <a:effectLst/>
                <a:latin typeface="Calibri" panose="020F0502020204030204" pitchFamily="34" charset="0"/>
              </a:rPr>
              <a:t>There will be no cost to the church as the materials will be donated and the labor will be performed by volunteers with the requisite building skills. </a:t>
            </a:r>
          </a:p>
          <a:p>
            <a:pPr marL="0" indent="0">
              <a:buNone/>
            </a:pPr>
            <a:endParaRPr lang="en-US" dirty="0">
              <a:effectLst/>
              <a:latin typeface="Calibri" panose="020F0502020204030204" pitchFamily="34" charset="0"/>
            </a:endParaRPr>
          </a:p>
          <a:p>
            <a:pPr marL="0" indent="0">
              <a:buNone/>
            </a:pPr>
            <a:endParaRPr lang="en-US" dirty="0">
              <a:effectLst/>
              <a:latin typeface="Calibri" panose="020F0502020204030204" pitchFamily="34" charset="0"/>
            </a:endParaRPr>
          </a:p>
          <a:p>
            <a:endParaRPr lang="en-US" dirty="0"/>
          </a:p>
        </p:txBody>
      </p:sp>
      <p:sp>
        <p:nvSpPr>
          <p:cNvPr id="5" name="Slide Number Placeholder 4">
            <a:extLst>
              <a:ext uri="{FF2B5EF4-FFF2-40B4-BE49-F238E27FC236}">
                <a16:creationId xmlns:a16="http://schemas.microsoft.com/office/drawing/2014/main" id="{A4ACCA0D-9929-BD18-EA2E-94FA0A07032E}"/>
              </a:ext>
            </a:extLst>
          </p:cNvPr>
          <p:cNvSpPr>
            <a:spLocks noGrp="1"/>
          </p:cNvSpPr>
          <p:nvPr>
            <p:ph type="sldNum" sz="quarter" idx="12"/>
          </p:nvPr>
        </p:nvSpPr>
        <p:spPr/>
        <p:txBody>
          <a:bodyPr/>
          <a:lstStyle/>
          <a:p>
            <a:fld id="{C0B91FA4-F675-724A-AEB6-1F10BBB026AA}" type="slidenum">
              <a:rPr lang="en-US" smtClean="0"/>
              <a:pPr/>
              <a:t>26</a:t>
            </a:fld>
            <a:endParaRPr lang="en-US"/>
          </a:p>
        </p:txBody>
      </p:sp>
    </p:spTree>
    <p:extLst>
      <p:ext uri="{BB962C8B-B14F-4D97-AF65-F5344CB8AC3E}">
        <p14:creationId xmlns:p14="http://schemas.microsoft.com/office/powerpoint/2010/main" val="647879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8EE5A-D3F8-1DE3-45A9-61CA9B2C0654}"/>
              </a:ext>
            </a:extLst>
          </p:cNvPr>
          <p:cNvSpPr>
            <a:spLocks noGrp="1"/>
          </p:cNvSpPr>
          <p:nvPr>
            <p:ph type="title"/>
          </p:nvPr>
        </p:nvSpPr>
        <p:spPr/>
        <p:txBody>
          <a:bodyPr/>
          <a:lstStyle/>
          <a:p>
            <a:r>
              <a:rPr lang="en-US" b="1" dirty="0"/>
              <a:t>An Example of the Completed Configuration</a:t>
            </a:r>
          </a:p>
        </p:txBody>
      </p:sp>
      <p:pic>
        <p:nvPicPr>
          <p:cNvPr id="5" name="Content Placeholder 4">
            <a:extLst>
              <a:ext uri="{FF2B5EF4-FFF2-40B4-BE49-F238E27FC236}">
                <a16:creationId xmlns:a16="http://schemas.microsoft.com/office/drawing/2014/main" id="{74909AD8-1FDC-785D-06B7-3DCA91A400A9}"/>
              </a:ext>
            </a:extLst>
          </p:cNvPr>
          <p:cNvPicPr>
            <a:picLocks noGrp="1" noChangeAspect="1"/>
          </p:cNvPicPr>
          <p:nvPr>
            <p:ph idx="1"/>
          </p:nvPr>
        </p:nvPicPr>
        <p:blipFill>
          <a:blip r:embed="rId2"/>
          <a:stretch>
            <a:fillRect/>
          </a:stretch>
        </p:blipFill>
        <p:spPr>
          <a:xfrm>
            <a:off x="2183757" y="770564"/>
            <a:ext cx="7824485" cy="5871100"/>
          </a:xfrm>
          <a:prstGeom prst="rect">
            <a:avLst/>
          </a:prstGeom>
        </p:spPr>
      </p:pic>
      <p:sp>
        <p:nvSpPr>
          <p:cNvPr id="3" name="Slide Number Placeholder 2">
            <a:extLst>
              <a:ext uri="{FF2B5EF4-FFF2-40B4-BE49-F238E27FC236}">
                <a16:creationId xmlns:a16="http://schemas.microsoft.com/office/drawing/2014/main" id="{A65457FB-E1A8-C61F-C831-AB5F7283BAAD}"/>
              </a:ext>
            </a:extLst>
          </p:cNvPr>
          <p:cNvSpPr>
            <a:spLocks noGrp="1"/>
          </p:cNvSpPr>
          <p:nvPr>
            <p:ph type="sldNum" sz="quarter" idx="12"/>
          </p:nvPr>
        </p:nvSpPr>
        <p:spPr/>
        <p:txBody>
          <a:bodyPr/>
          <a:lstStyle/>
          <a:p>
            <a:fld id="{C0B91FA4-F675-724A-AEB6-1F10BBB026AA}" type="slidenum">
              <a:rPr lang="en-US" smtClean="0"/>
              <a:pPr/>
              <a:t>27</a:t>
            </a:fld>
            <a:endParaRPr lang="en-US"/>
          </a:p>
        </p:txBody>
      </p:sp>
    </p:spTree>
    <p:extLst>
      <p:ext uri="{BB962C8B-B14F-4D97-AF65-F5344CB8AC3E}">
        <p14:creationId xmlns:p14="http://schemas.microsoft.com/office/powerpoint/2010/main" val="3702805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81B1DC-F603-E708-E126-89966748A307}"/>
              </a:ext>
            </a:extLst>
          </p:cNvPr>
          <p:cNvSpPr>
            <a:spLocks noGrp="1"/>
          </p:cNvSpPr>
          <p:nvPr>
            <p:ph idx="1"/>
          </p:nvPr>
        </p:nvSpPr>
        <p:spPr>
          <a:xfrm>
            <a:off x="838200" y="1559626"/>
            <a:ext cx="10515600" cy="2704289"/>
          </a:xfrm>
        </p:spPr>
        <p:txBody>
          <a:bodyPr/>
          <a:lstStyle/>
          <a:p>
            <a:pPr marL="0" indent="0" algn="ctr">
              <a:lnSpc>
                <a:spcPct val="150000"/>
              </a:lnSpc>
              <a:buNone/>
            </a:pPr>
            <a:endParaRPr lang="en-US" b="1"/>
          </a:p>
          <a:p>
            <a:pPr marL="0" indent="0" algn="ctr">
              <a:lnSpc>
                <a:spcPct val="150000"/>
              </a:lnSpc>
              <a:buNone/>
            </a:pPr>
            <a:r>
              <a:rPr lang="en-US" sz="3200" b="1"/>
              <a:t>Motion to approve </a:t>
            </a:r>
          </a:p>
          <a:p>
            <a:pPr marL="0" indent="0" algn="ctr">
              <a:lnSpc>
                <a:spcPct val="150000"/>
              </a:lnSpc>
              <a:buNone/>
            </a:pPr>
            <a:r>
              <a:rPr lang="en-US" sz="3200" b="1">
                <a:latin typeface="Calibri" panose="020F0502020204030204" pitchFamily="34" charset="0"/>
                <a:ea typeface="Calibri" panose="020F0502020204030204" pitchFamily="34" charset="0"/>
                <a:cs typeface="Calibri" panose="020F0502020204030204" pitchFamily="34" charset="0"/>
              </a:rPr>
              <a:t>Narthex Mezzanine Floor Reinforcement Proposal </a:t>
            </a:r>
            <a:endParaRPr lang="en-US" sz="3200" b="1"/>
          </a:p>
        </p:txBody>
      </p:sp>
      <p:sp>
        <p:nvSpPr>
          <p:cNvPr id="2" name="Slide Number Placeholder 1">
            <a:extLst>
              <a:ext uri="{FF2B5EF4-FFF2-40B4-BE49-F238E27FC236}">
                <a16:creationId xmlns:a16="http://schemas.microsoft.com/office/drawing/2014/main" id="{F37D467A-AB82-C70C-6845-816B3CC5015C}"/>
              </a:ext>
            </a:extLst>
          </p:cNvPr>
          <p:cNvSpPr>
            <a:spLocks noGrp="1"/>
          </p:cNvSpPr>
          <p:nvPr>
            <p:ph type="sldNum" sz="quarter" idx="12"/>
          </p:nvPr>
        </p:nvSpPr>
        <p:spPr/>
        <p:txBody>
          <a:bodyPr/>
          <a:lstStyle/>
          <a:p>
            <a:fld id="{C0B91FA4-F675-724A-AEB6-1F10BBB026AA}" type="slidenum">
              <a:rPr lang="en-US" smtClean="0"/>
              <a:pPr/>
              <a:t>28</a:t>
            </a:fld>
            <a:endParaRPr lang="en-US"/>
          </a:p>
        </p:txBody>
      </p:sp>
    </p:spTree>
    <p:extLst>
      <p:ext uri="{BB962C8B-B14F-4D97-AF65-F5344CB8AC3E}">
        <p14:creationId xmlns:p14="http://schemas.microsoft.com/office/powerpoint/2010/main" val="1014630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8C8A-ACE1-E121-AEDD-8A3D02546645}"/>
              </a:ext>
            </a:extLst>
          </p:cNvPr>
          <p:cNvSpPr>
            <a:spLocks noGrp="1"/>
          </p:cNvSpPr>
          <p:nvPr>
            <p:ph type="title"/>
          </p:nvPr>
        </p:nvSpPr>
        <p:spPr>
          <a:xfrm>
            <a:off x="838200" y="266252"/>
            <a:ext cx="10515600" cy="5844619"/>
          </a:xfrm>
        </p:spPr>
        <p:txBody>
          <a:bodyPr>
            <a:normAutofit/>
          </a:bodyPr>
          <a:lstStyle/>
          <a:p>
            <a:r>
              <a:rPr lang="en-US" sz="4800" b="1" dirty="0">
                <a:latin typeface="+mn-lt"/>
              </a:rPr>
              <a:t>Mark your Calendar</a:t>
            </a:r>
            <a:br>
              <a:rPr lang="en-US" sz="4800" dirty="0"/>
            </a:br>
            <a:br>
              <a:rPr lang="en-US" sz="4800" dirty="0"/>
            </a:br>
            <a:r>
              <a:rPr lang="en-US" sz="4800" dirty="0"/>
              <a:t>2023 Quarterly Congregational Meeting </a:t>
            </a:r>
            <a:br>
              <a:rPr lang="en-US" sz="4800" dirty="0"/>
            </a:br>
            <a:br>
              <a:rPr lang="en-US" sz="4800" dirty="0"/>
            </a:br>
            <a:r>
              <a:rPr lang="en-US" sz="4800" dirty="0"/>
              <a:t>October 22</a:t>
            </a:r>
            <a:r>
              <a:rPr lang="en-US" sz="4800" baseline="30000" dirty="0"/>
              <a:t>nd </a:t>
            </a:r>
          </a:p>
        </p:txBody>
      </p:sp>
      <p:sp>
        <p:nvSpPr>
          <p:cNvPr id="4" name="Slide Number Placeholder 3">
            <a:extLst>
              <a:ext uri="{FF2B5EF4-FFF2-40B4-BE49-F238E27FC236}">
                <a16:creationId xmlns:a16="http://schemas.microsoft.com/office/drawing/2014/main" id="{3C3F7EB9-3BAE-856D-D302-5ADB62FFE5AF}"/>
              </a:ext>
            </a:extLst>
          </p:cNvPr>
          <p:cNvSpPr>
            <a:spLocks noGrp="1"/>
          </p:cNvSpPr>
          <p:nvPr>
            <p:ph type="sldNum" sz="quarter" idx="12"/>
          </p:nvPr>
        </p:nvSpPr>
        <p:spPr/>
        <p:txBody>
          <a:bodyPr/>
          <a:lstStyle/>
          <a:p>
            <a:fld id="{C0B91FA4-F675-724A-AEB6-1F10BBB026AA}" type="slidenum">
              <a:rPr lang="en-US" smtClean="0"/>
              <a:pPr/>
              <a:t>29</a:t>
            </a:fld>
            <a:endParaRPr lang="en-US"/>
          </a:p>
        </p:txBody>
      </p:sp>
    </p:spTree>
    <p:extLst>
      <p:ext uri="{BB962C8B-B14F-4D97-AF65-F5344CB8AC3E}">
        <p14:creationId xmlns:p14="http://schemas.microsoft.com/office/powerpoint/2010/main" val="296379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3A62C-3CC4-3BD9-B20D-D0F6069DE451}"/>
              </a:ext>
            </a:extLst>
          </p:cNvPr>
          <p:cNvSpPr>
            <a:spLocks noGrp="1"/>
          </p:cNvSpPr>
          <p:nvPr>
            <p:ph type="title"/>
          </p:nvPr>
        </p:nvSpPr>
        <p:spPr>
          <a:xfrm>
            <a:off x="906294" y="2746161"/>
            <a:ext cx="10515600" cy="682839"/>
          </a:xfrm>
        </p:spPr>
        <p:txBody>
          <a:bodyPr/>
          <a:lstStyle/>
          <a:p>
            <a:r>
              <a:rPr lang="en-US" b="1"/>
              <a:t>Opening Prayer (Rev. Kaleigh Rasmussen)</a:t>
            </a:r>
          </a:p>
        </p:txBody>
      </p:sp>
      <p:sp>
        <p:nvSpPr>
          <p:cNvPr id="3" name="Slide Number Placeholder 2">
            <a:extLst>
              <a:ext uri="{FF2B5EF4-FFF2-40B4-BE49-F238E27FC236}">
                <a16:creationId xmlns:a16="http://schemas.microsoft.com/office/drawing/2014/main" id="{DCAA0762-1E41-455A-7276-527C7987C7D7}"/>
              </a:ext>
            </a:extLst>
          </p:cNvPr>
          <p:cNvSpPr>
            <a:spLocks noGrp="1"/>
          </p:cNvSpPr>
          <p:nvPr>
            <p:ph type="sldNum" sz="quarter" idx="12"/>
          </p:nvPr>
        </p:nvSpPr>
        <p:spPr/>
        <p:txBody>
          <a:bodyPr/>
          <a:lstStyle/>
          <a:p>
            <a:fld id="{C0B91FA4-F675-724A-AEB6-1F10BBB026AA}" type="slidenum">
              <a:rPr lang="en-US" smtClean="0"/>
              <a:pPr/>
              <a:t>3</a:t>
            </a:fld>
            <a:endParaRPr lang="en-US"/>
          </a:p>
        </p:txBody>
      </p:sp>
    </p:spTree>
    <p:extLst>
      <p:ext uri="{BB962C8B-B14F-4D97-AF65-F5344CB8AC3E}">
        <p14:creationId xmlns:p14="http://schemas.microsoft.com/office/powerpoint/2010/main" val="4051889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8B283-4B0D-8F4D-824E-8E2A942C0EFB}"/>
              </a:ext>
            </a:extLst>
          </p:cNvPr>
          <p:cNvSpPr>
            <a:spLocks noGrp="1"/>
          </p:cNvSpPr>
          <p:nvPr>
            <p:ph type="title"/>
          </p:nvPr>
        </p:nvSpPr>
        <p:spPr>
          <a:xfrm>
            <a:off x="838200" y="3908055"/>
            <a:ext cx="10515600" cy="682839"/>
          </a:xfrm>
        </p:spPr>
        <p:txBody>
          <a:bodyPr>
            <a:noAutofit/>
          </a:bodyPr>
          <a:lstStyle/>
          <a:p>
            <a:r>
              <a:rPr lang="en-US" sz="4400" b="1" dirty="0">
                <a:latin typeface="+mn-lt"/>
              </a:rPr>
              <a:t>Voices of the Congregation</a:t>
            </a:r>
          </a:p>
        </p:txBody>
      </p:sp>
      <p:pic>
        <p:nvPicPr>
          <p:cNvPr id="4" name="Picture 3">
            <a:extLst>
              <a:ext uri="{FF2B5EF4-FFF2-40B4-BE49-F238E27FC236}">
                <a16:creationId xmlns:a16="http://schemas.microsoft.com/office/drawing/2014/main" id="{E6B15EB8-FAC0-F236-7D6B-AAB0DD0BCA22}"/>
              </a:ext>
            </a:extLst>
          </p:cNvPr>
          <p:cNvPicPr>
            <a:picLocks noChangeAspect="1"/>
          </p:cNvPicPr>
          <p:nvPr/>
        </p:nvPicPr>
        <p:blipFill>
          <a:blip r:embed="rId2"/>
          <a:stretch>
            <a:fillRect/>
          </a:stretch>
        </p:blipFill>
        <p:spPr>
          <a:xfrm>
            <a:off x="3249069" y="980775"/>
            <a:ext cx="5693861" cy="2374274"/>
          </a:xfrm>
          <a:prstGeom prst="rect">
            <a:avLst/>
          </a:prstGeom>
        </p:spPr>
      </p:pic>
      <p:sp>
        <p:nvSpPr>
          <p:cNvPr id="5" name="Slide Number Placeholder 4">
            <a:extLst>
              <a:ext uri="{FF2B5EF4-FFF2-40B4-BE49-F238E27FC236}">
                <a16:creationId xmlns:a16="http://schemas.microsoft.com/office/drawing/2014/main" id="{341627F2-7DBC-FE4D-92A5-CF5180235AB2}"/>
              </a:ext>
            </a:extLst>
          </p:cNvPr>
          <p:cNvSpPr>
            <a:spLocks noGrp="1"/>
          </p:cNvSpPr>
          <p:nvPr>
            <p:ph type="sldNum" sz="quarter" idx="12"/>
          </p:nvPr>
        </p:nvSpPr>
        <p:spPr/>
        <p:txBody>
          <a:bodyPr/>
          <a:lstStyle/>
          <a:p>
            <a:fld id="{C0B91FA4-F675-724A-AEB6-1F10BBB026AA}" type="slidenum">
              <a:rPr lang="en-US" smtClean="0"/>
              <a:pPr/>
              <a:t>30</a:t>
            </a:fld>
            <a:endParaRPr lang="en-US"/>
          </a:p>
        </p:txBody>
      </p:sp>
    </p:spTree>
    <p:extLst>
      <p:ext uri="{BB962C8B-B14F-4D97-AF65-F5344CB8AC3E}">
        <p14:creationId xmlns:p14="http://schemas.microsoft.com/office/powerpoint/2010/main" val="2801182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732B5-D503-A5EE-E518-B9996CD254FA}"/>
              </a:ext>
            </a:extLst>
          </p:cNvPr>
          <p:cNvSpPr>
            <a:spLocks noGrp="1"/>
          </p:cNvSpPr>
          <p:nvPr>
            <p:ph type="title"/>
          </p:nvPr>
        </p:nvSpPr>
        <p:spPr>
          <a:xfrm>
            <a:off x="838200" y="3883853"/>
            <a:ext cx="10515600" cy="1752982"/>
          </a:xfrm>
        </p:spPr>
        <p:txBody>
          <a:bodyPr>
            <a:normAutofit fontScale="90000"/>
          </a:bodyPr>
          <a:lstStyle/>
          <a:p>
            <a:br>
              <a:rPr lang="en-US" sz="4800" b="1" dirty="0">
                <a:latin typeface="+mn-lt"/>
              </a:rPr>
            </a:br>
            <a:br>
              <a:rPr lang="en-US" sz="4800" b="1" dirty="0">
                <a:latin typeface="+mn-lt"/>
              </a:rPr>
            </a:br>
            <a:r>
              <a:rPr lang="en-US" sz="4800" b="1" dirty="0">
                <a:latin typeface="+mn-lt"/>
              </a:rPr>
              <a:t>Adjournment</a:t>
            </a:r>
            <a:br>
              <a:rPr lang="en-US" sz="4800" b="1" dirty="0">
                <a:latin typeface="+mn-lt"/>
              </a:rPr>
            </a:br>
            <a:br>
              <a:rPr lang="en-US" sz="4800" b="1" dirty="0">
                <a:latin typeface="+mn-lt"/>
              </a:rPr>
            </a:br>
            <a:r>
              <a:rPr lang="en-US" sz="4800" b="1" dirty="0">
                <a:latin typeface="+mn-lt"/>
              </a:rPr>
              <a:t>Benediction – Rev. Dr. Eric </a:t>
            </a:r>
            <a:r>
              <a:rPr lang="en-US" sz="4800" b="1" dirty="0" err="1">
                <a:latin typeface="+mn-lt"/>
              </a:rPr>
              <a:t>Elnes</a:t>
            </a:r>
            <a:r>
              <a:rPr lang="en-US" sz="4800" b="1" dirty="0">
                <a:latin typeface="+mn-lt"/>
              </a:rPr>
              <a:t> </a:t>
            </a:r>
            <a:br>
              <a:rPr lang="en-US" sz="4800" b="1" dirty="0">
                <a:latin typeface="+mn-lt"/>
              </a:rPr>
            </a:br>
            <a:br>
              <a:rPr lang="en-US" sz="4800" b="1" dirty="0">
                <a:latin typeface="+mn-lt"/>
              </a:rPr>
            </a:br>
            <a:endParaRPr lang="en-US" sz="4800" b="1" dirty="0">
              <a:latin typeface="+mn-lt"/>
            </a:endParaRPr>
          </a:p>
        </p:txBody>
      </p:sp>
      <p:pic>
        <p:nvPicPr>
          <p:cNvPr id="5" name="Picture 4">
            <a:extLst>
              <a:ext uri="{FF2B5EF4-FFF2-40B4-BE49-F238E27FC236}">
                <a16:creationId xmlns:a16="http://schemas.microsoft.com/office/drawing/2014/main" id="{F9A56AF6-F72C-42F8-8F03-F23F99626D17}"/>
              </a:ext>
            </a:extLst>
          </p:cNvPr>
          <p:cNvPicPr>
            <a:picLocks noChangeAspect="1"/>
          </p:cNvPicPr>
          <p:nvPr/>
        </p:nvPicPr>
        <p:blipFill>
          <a:blip r:embed="rId3"/>
          <a:stretch>
            <a:fillRect/>
          </a:stretch>
        </p:blipFill>
        <p:spPr>
          <a:xfrm>
            <a:off x="3249069" y="980775"/>
            <a:ext cx="5693861" cy="2374274"/>
          </a:xfrm>
          <a:prstGeom prst="rect">
            <a:avLst/>
          </a:prstGeom>
        </p:spPr>
      </p:pic>
      <p:sp>
        <p:nvSpPr>
          <p:cNvPr id="4" name="Slide Number Placeholder 3">
            <a:extLst>
              <a:ext uri="{FF2B5EF4-FFF2-40B4-BE49-F238E27FC236}">
                <a16:creationId xmlns:a16="http://schemas.microsoft.com/office/drawing/2014/main" id="{94464474-69BF-C756-836D-1A721245EB52}"/>
              </a:ext>
            </a:extLst>
          </p:cNvPr>
          <p:cNvSpPr>
            <a:spLocks noGrp="1"/>
          </p:cNvSpPr>
          <p:nvPr>
            <p:ph type="sldNum" sz="quarter" idx="12"/>
          </p:nvPr>
        </p:nvSpPr>
        <p:spPr/>
        <p:txBody>
          <a:bodyPr/>
          <a:lstStyle/>
          <a:p>
            <a:fld id="{C0B91FA4-F675-724A-AEB6-1F10BBB026AA}" type="slidenum">
              <a:rPr lang="en-US" smtClean="0"/>
              <a:pPr/>
              <a:t>31</a:t>
            </a:fld>
            <a:endParaRPr lang="en-US"/>
          </a:p>
        </p:txBody>
      </p:sp>
    </p:spTree>
    <p:extLst>
      <p:ext uri="{BB962C8B-B14F-4D97-AF65-F5344CB8AC3E}">
        <p14:creationId xmlns:p14="http://schemas.microsoft.com/office/powerpoint/2010/main" val="413603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C3F34-77E9-C24B-8B55-1FB97E0775CC}"/>
              </a:ext>
            </a:extLst>
          </p:cNvPr>
          <p:cNvSpPr>
            <a:spLocks noGrp="1"/>
          </p:cNvSpPr>
          <p:nvPr>
            <p:ph type="title"/>
          </p:nvPr>
        </p:nvSpPr>
        <p:spPr>
          <a:xfrm>
            <a:off x="838200" y="77215"/>
            <a:ext cx="10515600" cy="682839"/>
          </a:xfrm>
        </p:spPr>
        <p:txBody>
          <a:bodyPr/>
          <a:lstStyle/>
          <a:p>
            <a:r>
              <a:rPr lang="en-US" b="1" dirty="0"/>
              <a:t>Meeting Agenda</a:t>
            </a:r>
          </a:p>
        </p:txBody>
      </p:sp>
      <p:sp>
        <p:nvSpPr>
          <p:cNvPr id="3" name="Content Placeholder 2">
            <a:extLst>
              <a:ext uri="{FF2B5EF4-FFF2-40B4-BE49-F238E27FC236}">
                <a16:creationId xmlns:a16="http://schemas.microsoft.com/office/drawing/2014/main" id="{689E3624-3539-F947-ACC0-5859BB2A0C3F}"/>
              </a:ext>
            </a:extLst>
          </p:cNvPr>
          <p:cNvSpPr>
            <a:spLocks noGrp="1"/>
          </p:cNvSpPr>
          <p:nvPr>
            <p:ph idx="1"/>
          </p:nvPr>
        </p:nvSpPr>
        <p:spPr>
          <a:xfrm>
            <a:off x="587828" y="1033680"/>
            <a:ext cx="4648200" cy="5486863"/>
          </a:xfrm>
        </p:spPr>
        <p:txBody>
          <a:bodyPr>
            <a:normAutofit/>
          </a:bodyPr>
          <a:lstStyle/>
          <a:p>
            <a:pPr marL="514350" indent="-514350">
              <a:buFont typeface="+mj-lt"/>
              <a:buAutoNum type="arabicPeriod"/>
            </a:pPr>
            <a:r>
              <a:rPr lang="en-US" dirty="0"/>
              <a:t>Welcome and Call to Order </a:t>
            </a:r>
          </a:p>
          <a:p>
            <a:pPr marL="514350" indent="-51435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Notice of Call (Clerk)</a:t>
            </a:r>
          </a:p>
          <a:p>
            <a:pPr marL="514350" indent="-514350">
              <a:buFont typeface="+mj-lt"/>
              <a:buAutoNum type="arabicPeriod"/>
            </a:pPr>
            <a:r>
              <a:rPr lang="en-US" dirty="0">
                <a:effectLst/>
                <a:latin typeface="Calibri" panose="020F0502020204030204" pitchFamily="34" charset="0"/>
                <a:ea typeface="Calibri" panose="020F0502020204030204" pitchFamily="34" charset="0"/>
                <a:cs typeface="Calibri" panose="020F0502020204030204" pitchFamily="34" charset="0"/>
              </a:rPr>
              <a:t>Op</a:t>
            </a:r>
            <a:r>
              <a:rPr lang="en-US" dirty="0">
                <a:latin typeface="Calibri" panose="020F0502020204030204" pitchFamily="34" charset="0"/>
                <a:ea typeface="Calibri" panose="020F0502020204030204" pitchFamily="34" charset="0"/>
                <a:cs typeface="Calibri" panose="020F0502020204030204" pitchFamily="34" charset="0"/>
              </a:rPr>
              <a:t>ening Prayer (rev. Kaleigh)</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514350" indent="-514350">
              <a:buFont typeface="+mj-lt"/>
              <a:buAutoNum type="arabicPeriod"/>
            </a:pPr>
            <a:r>
              <a:rPr lang="en-US" b="1" dirty="0">
                <a:effectLst/>
                <a:latin typeface="Calibri" panose="020F0502020204030204" pitchFamily="34" charset="0"/>
                <a:ea typeface="Calibri" panose="020F0502020204030204" pitchFamily="34" charset="0"/>
                <a:cs typeface="Calibri" panose="020F0502020204030204" pitchFamily="34" charset="0"/>
              </a:rPr>
              <a:t>Motion</a:t>
            </a:r>
            <a:r>
              <a:rPr lang="en-US" dirty="0">
                <a:effectLst/>
                <a:latin typeface="Calibri" panose="020F0502020204030204" pitchFamily="34" charset="0"/>
                <a:ea typeface="Calibri" panose="020F0502020204030204" pitchFamily="34" charset="0"/>
                <a:cs typeface="Calibri" panose="020F0502020204030204" pitchFamily="34" charset="0"/>
              </a:rPr>
              <a:t> to approve Quarterly Congregational Meeting (</a:t>
            </a:r>
            <a:r>
              <a:rPr lang="en-US" dirty="0">
                <a:latin typeface="Calibri" panose="020F0502020204030204" pitchFamily="34" charset="0"/>
                <a:ea typeface="Calibri" panose="020F0502020204030204" pitchFamily="34" charset="0"/>
                <a:cs typeface="Calibri" panose="020F0502020204030204" pitchFamily="34" charset="0"/>
              </a:rPr>
              <a:t>4/23</a:t>
            </a:r>
            <a:r>
              <a:rPr lang="en-US" dirty="0">
                <a:effectLst/>
                <a:latin typeface="Calibri" panose="020F0502020204030204" pitchFamily="34" charset="0"/>
                <a:ea typeface="Calibri" panose="020F0502020204030204" pitchFamily="34" charset="0"/>
                <a:cs typeface="Calibri" panose="020F0502020204030204" pitchFamily="34" charset="0"/>
              </a:rPr>
              <a:t>/2023) minutes</a:t>
            </a:r>
          </a:p>
          <a:p>
            <a:pPr marL="514350" indent="-514350">
              <a:buFont typeface="+mj-lt"/>
              <a:buAutoNum type="arabicPeriod"/>
            </a:pPr>
            <a:r>
              <a:rPr lang="en-US" b="1" dirty="0">
                <a:effectLst/>
                <a:latin typeface="Calibri" panose="020F0502020204030204" pitchFamily="34" charset="0"/>
                <a:ea typeface="Calibri" panose="020F0502020204030204" pitchFamily="34" charset="0"/>
                <a:cs typeface="Calibri" panose="020F0502020204030204" pitchFamily="34" charset="0"/>
              </a:rPr>
              <a:t>Motion</a:t>
            </a:r>
            <a:r>
              <a:rPr lang="en-US" dirty="0">
                <a:effectLst/>
                <a:latin typeface="Calibri" panose="020F0502020204030204" pitchFamily="34" charset="0"/>
                <a:ea typeface="Calibri" panose="020F0502020204030204" pitchFamily="34" charset="0"/>
                <a:cs typeface="Calibri" panose="020F0502020204030204" pitchFamily="34" charset="0"/>
              </a:rPr>
              <a:t> to approve Special Congregational Meeting (6/11/2023) minutes</a:t>
            </a:r>
          </a:p>
          <a:p>
            <a:pPr marL="514350" indent="-51435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Governing Board Report</a:t>
            </a:r>
          </a:p>
          <a:p>
            <a:pPr marL="0" indent="0">
              <a:buNone/>
            </a:pPr>
            <a:endParaRPr lang="en-US" sz="2400" dirty="0"/>
          </a:p>
          <a:p>
            <a:pPr lvl="0"/>
            <a:endParaRPr lang="en-US" dirty="0"/>
          </a:p>
          <a:p>
            <a:pPr marL="0" indent="0">
              <a:buNone/>
            </a:pPr>
            <a:endParaRPr lang="en-US" sz="2600" dirty="0"/>
          </a:p>
        </p:txBody>
      </p:sp>
      <p:sp>
        <p:nvSpPr>
          <p:cNvPr id="6" name="Content Placeholder 2">
            <a:extLst>
              <a:ext uri="{FF2B5EF4-FFF2-40B4-BE49-F238E27FC236}">
                <a16:creationId xmlns:a16="http://schemas.microsoft.com/office/drawing/2014/main" id="{38A975D9-3375-8347-B70D-2E02D7E0B52C}"/>
              </a:ext>
            </a:extLst>
          </p:cNvPr>
          <p:cNvSpPr txBox="1">
            <a:spLocks/>
          </p:cNvSpPr>
          <p:nvPr/>
        </p:nvSpPr>
        <p:spPr>
          <a:xfrm>
            <a:off x="5431950" y="1032617"/>
            <a:ext cx="6313736" cy="56719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spcBef>
                <a:spcPts val="0"/>
              </a:spcBef>
              <a:buFont typeface="+mj-lt"/>
              <a:buAutoNum type="arabicPeriod" startAt="7"/>
            </a:pPr>
            <a:r>
              <a:rPr lang="en-US" dirty="0">
                <a:latin typeface="Calibri" panose="020F0502020204030204" pitchFamily="34" charset="0"/>
                <a:cs typeface="Calibri" panose="020F0502020204030204" pitchFamily="34" charset="0"/>
              </a:rPr>
              <a:t>Reports to inform the </a:t>
            </a:r>
            <a:r>
              <a:rPr lang="en-US" dirty="0">
                <a:effectLst/>
                <a:latin typeface="Calibri" panose="020F0502020204030204" pitchFamily="34" charset="0"/>
                <a:ea typeface="Calibri" panose="020F0502020204030204" pitchFamily="34" charset="0"/>
                <a:cs typeface="Calibri" panose="020F0502020204030204" pitchFamily="34" charset="0"/>
              </a:rPr>
              <a:t>Congregation </a:t>
            </a:r>
            <a:endParaRPr lang="en-US" dirty="0">
              <a:latin typeface="Calibri" panose="020F0502020204030204" pitchFamily="34" charset="0"/>
              <a:cs typeface="Calibri" panose="020F0502020204030204" pitchFamily="34" charset="0"/>
            </a:endParaRPr>
          </a:p>
          <a:p>
            <a:pPr marL="800100" lvl="1" indent="-342900">
              <a:lnSpc>
                <a:spcPct val="100000"/>
              </a:lnSpc>
              <a:spcBef>
                <a:spcPts val="0"/>
              </a:spcBef>
              <a:buFont typeface="+mj-lt"/>
              <a:buAutoNum type="alphaLcPeriod"/>
            </a:pPr>
            <a:r>
              <a:rPr lang="en-US" sz="1900" dirty="0">
                <a:effectLst/>
                <a:latin typeface="Calibri" panose="020F0502020204030204" pitchFamily="34" charset="0"/>
                <a:ea typeface="Calibri" panose="020F0502020204030204" pitchFamily="34" charset="0"/>
                <a:cs typeface="Calibri" panose="020F0502020204030204" pitchFamily="34" charset="0"/>
              </a:rPr>
              <a:t>Financial Reports – information only (Treasurer)</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0000"/>
              </a:lnSpc>
              <a:spcBef>
                <a:spcPts val="0"/>
              </a:spcBef>
              <a:buFont typeface="+mj-lt"/>
              <a:buAutoNum type="alphaLcPeriod"/>
            </a:pPr>
            <a:r>
              <a:rPr lang="en-US" sz="1900" dirty="0">
                <a:effectLst/>
                <a:latin typeface="Calibri" panose="020F0502020204030204" pitchFamily="34" charset="0"/>
                <a:ea typeface="Calibri" panose="020F0502020204030204" pitchFamily="34" charset="0"/>
                <a:cs typeface="Calibri" panose="020F0502020204030204" pitchFamily="34" charset="0"/>
              </a:rPr>
              <a:t>Ministry Team Report – Financial Management (Gail </a:t>
            </a:r>
            <a:r>
              <a:rPr lang="en-US" sz="1900" dirty="0" err="1">
                <a:effectLst/>
                <a:latin typeface="Calibri" panose="020F0502020204030204" pitchFamily="34" charset="0"/>
                <a:ea typeface="Calibri" panose="020F0502020204030204" pitchFamily="34" charset="0"/>
                <a:cs typeface="Calibri" panose="020F0502020204030204" pitchFamily="34" charset="0"/>
              </a:rPr>
              <a:t>SanJuan</a:t>
            </a:r>
            <a:r>
              <a:rPr lang="en-US" sz="1900" dirty="0">
                <a:effectLst/>
                <a:latin typeface="Calibri" panose="020F0502020204030204" pitchFamily="34" charset="0"/>
                <a:ea typeface="Calibri" panose="020F0502020204030204" pitchFamily="34" charset="0"/>
                <a:cs typeface="Calibri" panose="020F0502020204030204" pitchFamily="34" charset="0"/>
              </a:rPr>
              <a: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0000"/>
              </a:lnSpc>
              <a:spcBef>
                <a:spcPts val="0"/>
              </a:spcBef>
              <a:buFont typeface="+mj-lt"/>
              <a:buAutoNum type="alphaLcPeriod"/>
            </a:pPr>
            <a:r>
              <a:rPr lang="en-US" sz="1900" dirty="0">
                <a:effectLst/>
                <a:latin typeface="Calibri" panose="020F0502020204030204" pitchFamily="34" charset="0"/>
                <a:ea typeface="Calibri" panose="020F0502020204030204" pitchFamily="34" charset="0"/>
                <a:cs typeface="Calibri" panose="020F0502020204030204" pitchFamily="34" charset="0"/>
              </a:rPr>
              <a:t>Holy Land Pilgrimage Update (Rev. Dr. Eric </a:t>
            </a:r>
            <a:r>
              <a:rPr lang="en-US" sz="1900" dirty="0" err="1">
                <a:effectLst/>
                <a:latin typeface="Calibri" panose="020F0502020204030204" pitchFamily="34" charset="0"/>
                <a:ea typeface="Calibri" panose="020F0502020204030204" pitchFamily="34" charset="0"/>
                <a:cs typeface="Calibri" panose="020F0502020204030204" pitchFamily="34" charset="0"/>
              </a:rPr>
              <a:t>Elnes</a:t>
            </a:r>
            <a:r>
              <a:rPr lang="en-US" sz="1900" dirty="0">
                <a:effectLst/>
                <a:latin typeface="Calibri" panose="020F0502020204030204" pitchFamily="34" charset="0"/>
                <a:ea typeface="Calibri" panose="020F0502020204030204" pitchFamily="34" charset="0"/>
                <a:cs typeface="Calibri" panose="020F0502020204030204" pitchFamily="34" charset="0"/>
              </a:rPr>
              <a:t>)</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0000"/>
              </a:lnSpc>
              <a:spcBef>
                <a:spcPts val="0"/>
              </a:spcBef>
              <a:buFont typeface="+mj-lt"/>
              <a:buAutoNum type="alphaLcPeriod"/>
            </a:pPr>
            <a:r>
              <a:rPr lang="en-US" sz="1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Stewardship Campaign Update (Pam Stevens/Ralph Bates)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0000"/>
              </a:lnSpc>
              <a:spcBef>
                <a:spcPts val="0"/>
              </a:spcBef>
              <a:buFont typeface="+mj-lt"/>
              <a:buAutoNum type="alphaLcPeriod"/>
            </a:pPr>
            <a:r>
              <a:rPr lang="en-US" sz="1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Status update on settled pastor search (Settled Pastor Search Committee)</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0000"/>
              </a:lnSpc>
              <a:spcBef>
                <a:spcPts val="0"/>
              </a:spcBef>
              <a:buFont typeface="+mj-lt"/>
              <a:buAutoNum type="alphaLcPeriod"/>
            </a:pPr>
            <a:r>
              <a:rPr lang="en-US" sz="1900" dirty="0">
                <a:effectLst/>
                <a:latin typeface="Calibri" panose="020F0502020204030204" pitchFamily="34" charset="0"/>
                <a:ea typeface="Calibri" panose="020F0502020204030204" pitchFamily="34" charset="0"/>
                <a:cs typeface="Calibri" panose="020F0502020204030204" pitchFamily="34" charset="0"/>
              </a:rPr>
              <a:t>Ministry Team Report – Property Management and Technology (Craig Woody)</a:t>
            </a:r>
            <a:endParaRPr lang="en-US" sz="1900" b="1" dirty="0">
              <a:latin typeface="Calibri" panose="020F0502020204030204" pitchFamily="34" charset="0"/>
              <a:ea typeface="Calibri" panose="020F0502020204030204" pitchFamily="34" charset="0"/>
              <a:cs typeface="Calibri" panose="020F0502020204030204" pitchFamily="34" charset="0"/>
            </a:endParaRPr>
          </a:p>
          <a:p>
            <a:pPr marL="514350" indent="-514350">
              <a:lnSpc>
                <a:spcPct val="100000"/>
              </a:lnSpc>
              <a:spcBef>
                <a:spcPts val="0"/>
              </a:spcBef>
              <a:buFont typeface="+mj-lt"/>
              <a:buAutoNum type="arabicPeriod" startAt="8"/>
            </a:pPr>
            <a:r>
              <a:rPr lang="en-US" b="1" dirty="0">
                <a:latin typeface="Calibri" panose="020F0502020204030204" pitchFamily="34" charset="0"/>
                <a:ea typeface="Calibri" panose="020F0502020204030204" pitchFamily="34" charset="0"/>
                <a:cs typeface="Calibri" panose="020F0502020204030204" pitchFamily="34" charset="0"/>
              </a:rPr>
              <a:t>Motion</a:t>
            </a:r>
            <a:r>
              <a:rPr lang="en-US" dirty="0">
                <a:latin typeface="Calibri" panose="020F0502020204030204" pitchFamily="34" charset="0"/>
                <a:ea typeface="Calibri" panose="020F0502020204030204" pitchFamily="34" charset="0"/>
                <a:cs typeface="Calibri" panose="020F0502020204030204" pitchFamily="34" charset="0"/>
              </a:rPr>
              <a:t> to approve Narthex Mezzanine Floor Reinforcement Proposal </a:t>
            </a:r>
          </a:p>
          <a:p>
            <a:pPr marL="514350" indent="-514350">
              <a:lnSpc>
                <a:spcPct val="100000"/>
              </a:lnSpc>
              <a:spcBef>
                <a:spcPts val="0"/>
              </a:spcBef>
              <a:buFont typeface="+mj-lt"/>
              <a:buAutoNum type="arabicPeriod" startAt="8"/>
            </a:pPr>
            <a:r>
              <a:rPr lang="en-US" dirty="0">
                <a:latin typeface="Calibri" panose="020F0502020204030204" pitchFamily="34" charset="0"/>
                <a:cs typeface="Calibri" panose="020F0502020204030204" pitchFamily="34" charset="0"/>
              </a:rPr>
              <a:t>Voices of the Congregation</a:t>
            </a:r>
          </a:p>
          <a:p>
            <a:pPr marL="514350" indent="-514350">
              <a:lnSpc>
                <a:spcPct val="100000"/>
              </a:lnSpc>
              <a:spcBef>
                <a:spcPts val="0"/>
              </a:spcBef>
              <a:buFont typeface="+mj-lt"/>
              <a:buAutoNum type="arabicPeriod" startAt="8"/>
            </a:pPr>
            <a:r>
              <a:rPr lang="en-US" dirty="0">
                <a:latin typeface="Calibri" panose="020F0502020204030204" pitchFamily="34" charset="0"/>
                <a:cs typeface="Calibri" panose="020F0502020204030204" pitchFamily="34" charset="0"/>
              </a:rPr>
              <a:t>Benediction (Rev. Eric)</a:t>
            </a:r>
          </a:p>
          <a:p>
            <a:pPr marL="514350" indent="-514350">
              <a:lnSpc>
                <a:spcPct val="100000"/>
              </a:lnSpc>
              <a:spcBef>
                <a:spcPts val="0"/>
              </a:spcBef>
              <a:buFont typeface="+mj-lt"/>
              <a:buAutoNum type="arabicPeriod" startAt="8"/>
            </a:pPr>
            <a:r>
              <a:rPr lang="en-US" dirty="0">
                <a:latin typeface="Calibri" panose="020F0502020204030204" pitchFamily="34" charset="0"/>
                <a:cs typeface="Calibri" panose="020F0502020204030204" pitchFamily="34" charset="0"/>
              </a:rPr>
              <a:t>Adjournment </a:t>
            </a:r>
          </a:p>
          <a:p>
            <a:pPr marL="0" indent="0">
              <a:lnSpc>
                <a:spcPct val="100000"/>
              </a:lnSpc>
              <a:spcBef>
                <a:spcPts val="0"/>
              </a:spcBef>
              <a:buNone/>
            </a:pPr>
            <a:endParaRPr lang="en-US" sz="3200" dirty="0">
              <a:latin typeface="Calibri" panose="020F0502020204030204" pitchFamily="34" charset="0"/>
              <a:cs typeface="Calibri" panose="020F0502020204030204" pitchFamily="34" charset="0"/>
            </a:endParaRPr>
          </a:p>
          <a:p>
            <a:pPr marL="0" indent="0">
              <a:lnSpc>
                <a:spcPct val="100000"/>
              </a:lnSpc>
              <a:spcBef>
                <a:spcPts val="0"/>
              </a:spcBef>
              <a:buNone/>
            </a:pPr>
            <a:endParaRPr lang="en-US" dirty="0"/>
          </a:p>
        </p:txBody>
      </p:sp>
      <p:sp>
        <p:nvSpPr>
          <p:cNvPr id="5" name="Slide Number Placeholder 4">
            <a:extLst>
              <a:ext uri="{FF2B5EF4-FFF2-40B4-BE49-F238E27FC236}">
                <a16:creationId xmlns:a16="http://schemas.microsoft.com/office/drawing/2014/main" id="{F9D24A90-1DAC-AFBB-2398-EF0CB982B0F3}"/>
              </a:ext>
            </a:extLst>
          </p:cNvPr>
          <p:cNvSpPr>
            <a:spLocks noGrp="1"/>
          </p:cNvSpPr>
          <p:nvPr>
            <p:ph type="sldNum" sz="quarter" idx="12"/>
          </p:nvPr>
        </p:nvSpPr>
        <p:spPr/>
        <p:txBody>
          <a:bodyPr/>
          <a:lstStyle/>
          <a:p>
            <a:fld id="{C0B91FA4-F675-724A-AEB6-1F10BBB026AA}" type="slidenum">
              <a:rPr lang="en-US" smtClean="0"/>
              <a:pPr/>
              <a:t>4</a:t>
            </a:fld>
            <a:endParaRPr lang="en-US"/>
          </a:p>
        </p:txBody>
      </p:sp>
    </p:spTree>
    <p:extLst>
      <p:ext uri="{BB962C8B-B14F-4D97-AF65-F5344CB8AC3E}">
        <p14:creationId xmlns:p14="http://schemas.microsoft.com/office/powerpoint/2010/main" val="3760235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30A414-B8B6-A042-A19E-01331B930699}"/>
              </a:ext>
            </a:extLst>
          </p:cNvPr>
          <p:cNvSpPr>
            <a:spLocks noGrp="1"/>
          </p:cNvSpPr>
          <p:nvPr>
            <p:ph idx="1"/>
          </p:nvPr>
        </p:nvSpPr>
        <p:spPr>
          <a:xfrm>
            <a:off x="838200" y="1921080"/>
            <a:ext cx="10515600" cy="3024547"/>
          </a:xfrm>
        </p:spPr>
        <p:txBody>
          <a:bodyPr>
            <a:normAutofit/>
          </a:bodyPr>
          <a:lstStyle/>
          <a:p>
            <a:pPr marL="0" indent="0">
              <a:lnSpc>
                <a:spcPct val="200000"/>
              </a:lnSpc>
              <a:buNone/>
            </a:pPr>
            <a:r>
              <a:rPr lang="en-US" sz="3200" b="1">
                <a:latin typeface="+mn-lt"/>
              </a:rPr>
              <a:t>Motion to Approve the Quarterly</a:t>
            </a:r>
            <a:r>
              <a:rPr lang="en-US" sz="3200" b="1"/>
              <a:t> Congregational Meeting Minutes (held on 23</a:t>
            </a:r>
            <a:r>
              <a:rPr lang="en-US" sz="3200" b="1" baseline="30000"/>
              <a:t>rd</a:t>
            </a:r>
            <a:r>
              <a:rPr lang="en-US" sz="3200" b="1"/>
              <a:t> April 2023)</a:t>
            </a:r>
          </a:p>
          <a:p>
            <a:endParaRPr lang="en-US" sz="3200" b="1"/>
          </a:p>
          <a:p>
            <a:pPr marL="0" indent="0">
              <a:buNone/>
            </a:pPr>
            <a:endParaRPr lang="en-US" sz="3200" b="1"/>
          </a:p>
          <a:p>
            <a:endParaRPr lang="en-US" sz="3200" b="1"/>
          </a:p>
          <a:p>
            <a:pPr marL="0" indent="0">
              <a:buNone/>
            </a:pPr>
            <a:endParaRPr lang="en-US" sz="3200"/>
          </a:p>
          <a:p>
            <a:pPr marL="457200" lvl="1" indent="0">
              <a:buNone/>
            </a:pPr>
            <a:endParaRPr lang="en-US"/>
          </a:p>
        </p:txBody>
      </p:sp>
      <p:sp>
        <p:nvSpPr>
          <p:cNvPr id="2" name="Slide Number Placeholder 1">
            <a:extLst>
              <a:ext uri="{FF2B5EF4-FFF2-40B4-BE49-F238E27FC236}">
                <a16:creationId xmlns:a16="http://schemas.microsoft.com/office/drawing/2014/main" id="{146F9AD6-CEDF-D7AD-F31F-23D8029E8CFB}"/>
              </a:ext>
            </a:extLst>
          </p:cNvPr>
          <p:cNvSpPr>
            <a:spLocks noGrp="1"/>
          </p:cNvSpPr>
          <p:nvPr>
            <p:ph type="sldNum" sz="quarter" idx="12"/>
          </p:nvPr>
        </p:nvSpPr>
        <p:spPr/>
        <p:txBody>
          <a:bodyPr/>
          <a:lstStyle/>
          <a:p>
            <a:fld id="{C0B91FA4-F675-724A-AEB6-1F10BBB026AA}" type="slidenum">
              <a:rPr lang="en-US" smtClean="0"/>
              <a:pPr/>
              <a:t>5</a:t>
            </a:fld>
            <a:endParaRPr lang="en-US"/>
          </a:p>
        </p:txBody>
      </p:sp>
    </p:spTree>
    <p:extLst>
      <p:ext uri="{BB962C8B-B14F-4D97-AF65-F5344CB8AC3E}">
        <p14:creationId xmlns:p14="http://schemas.microsoft.com/office/powerpoint/2010/main" val="3407706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30A414-B8B6-A042-A19E-01331B930699}"/>
              </a:ext>
            </a:extLst>
          </p:cNvPr>
          <p:cNvSpPr>
            <a:spLocks noGrp="1"/>
          </p:cNvSpPr>
          <p:nvPr>
            <p:ph idx="1"/>
          </p:nvPr>
        </p:nvSpPr>
        <p:spPr>
          <a:xfrm>
            <a:off x="838200" y="1921080"/>
            <a:ext cx="10515600" cy="3024547"/>
          </a:xfrm>
        </p:spPr>
        <p:txBody>
          <a:bodyPr>
            <a:normAutofit/>
          </a:bodyPr>
          <a:lstStyle/>
          <a:p>
            <a:pPr marL="0" indent="0">
              <a:lnSpc>
                <a:spcPct val="200000"/>
              </a:lnSpc>
              <a:buNone/>
            </a:pPr>
            <a:r>
              <a:rPr lang="en-US" sz="3200" b="1">
                <a:latin typeface="+mn-lt"/>
              </a:rPr>
              <a:t>Motion to Approve the Special</a:t>
            </a:r>
            <a:r>
              <a:rPr lang="en-US" sz="3200" b="1"/>
              <a:t> Congregational Meeting Minutes (held on 11</a:t>
            </a:r>
            <a:r>
              <a:rPr lang="en-US" sz="3200" b="1" baseline="30000"/>
              <a:t>th</a:t>
            </a:r>
            <a:r>
              <a:rPr lang="en-US" sz="3200" b="1"/>
              <a:t> June 2023)</a:t>
            </a:r>
          </a:p>
          <a:p>
            <a:endParaRPr lang="en-US" sz="3200" b="1"/>
          </a:p>
          <a:p>
            <a:pPr marL="0" indent="0">
              <a:buNone/>
            </a:pPr>
            <a:endParaRPr lang="en-US" sz="3200" b="1"/>
          </a:p>
          <a:p>
            <a:endParaRPr lang="en-US" sz="3200" b="1"/>
          </a:p>
          <a:p>
            <a:pPr marL="0" indent="0">
              <a:buNone/>
            </a:pPr>
            <a:endParaRPr lang="en-US" sz="3200"/>
          </a:p>
          <a:p>
            <a:pPr marL="457200" lvl="1" indent="0">
              <a:buNone/>
            </a:pPr>
            <a:endParaRPr lang="en-US"/>
          </a:p>
        </p:txBody>
      </p:sp>
      <p:sp>
        <p:nvSpPr>
          <p:cNvPr id="2" name="Slide Number Placeholder 1">
            <a:extLst>
              <a:ext uri="{FF2B5EF4-FFF2-40B4-BE49-F238E27FC236}">
                <a16:creationId xmlns:a16="http://schemas.microsoft.com/office/drawing/2014/main" id="{9EA1AE32-3D7F-2CAC-3912-5FCDDA4A623C}"/>
              </a:ext>
            </a:extLst>
          </p:cNvPr>
          <p:cNvSpPr>
            <a:spLocks noGrp="1"/>
          </p:cNvSpPr>
          <p:nvPr>
            <p:ph type="sldNum" sz="quarter" idx="12"/>
          </p:nvPr>
        </p:nvSpPr>
        <p:spPr/>
        <p:txBody>
          <a:bodyPr/>
          <a:lstStyle/>
          <a:p>
            <a:fld id="{C0B91FA4-F675-724A-AEB6-1F10BBB026AA}" type="slidenum">
              <a:rPr lang="en-US" smtClean="0"/>
              <a:pPr/>
              <a:t>6</a:t>
            </a:fld>
            <a:endParaRPr lang="en-US"/>
          </a:p>
        </p:txBody>
      </p:sp>
    </p:spTree>
    <p:extLst>
      <p:ext uri="{BB962C8B-B14F-4D97-AF65-F5344CB8AC3E}">
        <p14:creationId xmlns:p14="http://schemas.microsoft.com/office/powerpoint/2010/main" val="4087473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AC690-F5F4-7AB6-C0A6-1E3D1DCAA492}"/>
              </a:ext>
            </a:extLst>
          </p:cNvPr>
          <p:cNvSpPr>
            <a:spLocks noGrp="1"/>
          </p:cNvSpPr>
          <p:nvPr>
            <p:ph type="title"/>
          </p:nvPr>
        </p:nvSpPr>
        <p:spPr>
          <a:xfrm>
            <a:off x="838200" y="118550"/>
            <a:ext cx="10515600" cy="682839"/>
          </a:xfrm>
        </p:spPr>
        <p:txBody>
          <a:bodyPr/>
          <a:lstStyle/>
          <a:p>
            <a:r>
              <a:rPr lang="en-US" b="1" dirty="0"/>
              <a:t>Governing Board Report</a:t>
            </a:r>
          </a:p>
        </p:txBody>
      </p:sp>
      <p:sp>
        <p:nvSpPr>
          <p:cNvPr id="3" name="Content Placeholder 2">
            <a:extLst>
              <a:ext uri="{FF2B5EF4-FFF2-40B4-BE49-F238E27FC236}">
                <a16:creationId xmlns:a16="http://schemas.microsoft.com/office/drawing/2014/main" id="{1AFD05B8-867F-E4E6-369F-4451E4F4BA79}"/>
              </a:ext>
            </a:extLst>
          </p:cNvPr>
          <p:cNvSpPr>
            <a:spLocks noGrp="1"/>
          </p:cNvSpPr>
          <p:nvPr>
            <p:ph idx="1"/>
          </p:nvPr>
        </p:nvSpPr>
        <p:spPr>
          <a:xfrm>
            <a:off x="1519947" y="1767186"/>
            <a:ext cx="9152106" cy="3279376"/>
          </a:xfrm>
        </p:spPr>
        <p:txBody>
          <a:bodyPr>
            <a:normAutofit/>
          </a:bodyPr>
          <a:lstStyle/>
          <a:p>
            <a:r>
              <a:rPr lang="en-US" dirty="0"/>
              <a:t>Attendance for the last two quarters</a:t>
            </a:r>
          </a:p>
          <a:p>
            <a:r>
              <a:rPr lang="en-US" dirty="0"/>
              <a:t>Governing Board and Congregational decisions in 2023</a:t>
            </a:r>
          </a:p>
          <a:p>
            <a:r>
              <a:rPr lang="en-US" dirty="0"/>
              <a:t>Governing Board nominations for 2024</a:t>
            </a:r>
          </a:p>
          <a:p>
            <a:r>
              <a:rPr lang="en-US" dirty="0"/>
              <a:t>Fiscal Sponsor Agreement between NCC and Eden Tree Foundation (Rev. </a:t>
            </a:r>
            <a:r>
              <a:rPr lang="en-US" dirty="0" err="1"/>
              <a:t>Elenes</a:t>
            </a:r>
            <a:r>
              <a:rPr lang="en-US" dirty="0"/>
              <a:t>, Executive Director)</a:t>
            </a:r>
          </a:p>
          <a:p>
            <a:pPr marL="0" indent="0">
              <a:buNone/>
            </a:pPr>
            <a:endParaRPr lang="en-US" dirty="0"/>
          </a:p>
        </p:txBody>
      </p:sp>
      <p:sp>
        <p:nvSpPr>
          <p:cNvPr id="5" name="Slide Number Placeholder 4">
            <a:extLst>
              <a:ext uri="{FF2B5EF4-FFF2-40B4-BE49-F238E27FC236}">
                <a16:creationId xmlns:a16="http://schemas.microsoft.com/office/drawing/2014/main" id="{75C6D41E-772E-462F-231F-E99FB491F028}"/>
              </a:ext>
            </a:extLst>
          </p:cNvPr>
          <p:cNvSpPr>
            <a:spLocks noGrp="1"/>
          </p:cNvSpPr>
          <p:nvPr>
            <p:ph type="sldNum" sz="quarter" idx="12"/>
          </p:nvPr>
        </p:nvSpPr>
        <p:spPr/>
        <p:txBody>
          <a:bodyPr/>
          <a:lstStyle/>
          <a:p>
            <a:fld id="{C0B91FA4-F675-724A-AEB6-1F10BBB026AA}" type="slidenum">
              <a:rPr lang="en-US" smtClean="0"/>
              <a:pPr/>
              <a:t>7</a:t>
            </a:fld>
            <a:endParaRPr lang="en-US"/>
          </a:p>
        </p:txBody>
      </p:sp>
    </p:spTree>
    <p:extLst>
      <p:ext uri="{BB962C8B-B14F-4D97-AF65-F5344CB8AC3E}">
        <p14:creationId xmlns:p14="http://schemas.microsoft.com/office/powerpoint/2010/main" val="1345615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B39DF-558E-DB0E-C2DD-38CE3B81F462}"/>
              </a:ext>
            </a:extLst>
          </p:cNvPr>
          <p:cNvSpPr>
            <a:spLocks noGrp="1"/>
          </p:cNvSpPr>
          <p:nvPr>
            <p:ph type="title"/>
          </p:nvPr>
        </p:nvSpPr>
        <p:spPr/>
        <p:txBody>
          <a:bodyPr/>
          <a:lstStyle/>
          <a:p>
            <a:r>
              <a:rPr lang="en-US" b="1" dirty="0"/>
              <a:t>Worship Service Attendance</a:t>
            </a:r>
          </a:p>
        </p:txBody>
      </p:sp>
      <p:graphicFrame>
        <p:nvGraphicFramePr>
          <p:cNvPr id="3" name="Chart 2">
            <a:extLst>
              <a:ext uri="{FF2B5EF4-FFF2-40B4-BE49-F238E27FC236}">
                <a16:creationId xmlns:a16="http://schemas.microsoft.com/office/drawing/2014/main" id="{7C288D82-E177-2E12-3432-F81E21A5DF8D}"/>
              </a:ext>
            </a:extLst>
          </p:cNvPr>
          <p:cNvGraphicFramePr>
            <a:graphicFrameLocks/>
          </p:cNvGraphicFramePr>
          <p:nvPr>
            <p:extLst>
              <p:ext uri="{D42A27DB-BD31-4B8C-83A1-F6EECF244321}">
                <p14:modId xmlns:p14="http://schemas.microsoft.com/office/powerpoint/2010/main" val="4255349996"/>
              </p:ext>
            </p:extLst>
          </p:nvPr>
        </p:nvGraphicFramePr>
        <p:xfrm>
          <a:off x="1507788" y="1371937"/>
          <a:ext cx="8891080" cy="459111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B8B048D-5BE0-C968-06BD-89BED968569C}"/>
              </a:ext>
            </a:extLst>
          </p:cNvPr>
          <p:cNvSpPr>
            <a:spLocks noGrp="1"/>
          </p:cNvSpPr>
          <p:nvPr>
            <p:ph type="sldNum" sz="quarter" idx="12"/>
          </p:nvPr>
        </p:nvSpPr>
        <p:spPr/>
        <p:txBody>
          <a:bodyPr/>
          <a:lstStyle/>
          <a:p>
            <a:fld id="{C0B91FA4-F675-724A-AEB6-1F10BBB026AA}" type="slidenum">
              <a:rPr lang="en-US" smtClean="0"/>
              <a:pPr/>
              <a:t>8</a:t>
            </a:fld>
            <a:endParaRPr lang="en-US"/>
          </a:p>
        </p:txBody>
      </p:sp>
    </p:spTree>
    <p:extLst>
      <p:ext uri="{BB962C8B-B14F-4D97-AF65-F5344CB8AC3E}">
        <p14:creationId xmlns:p14="http://schemas.microsoft.com/office/powerpoint/2010/main" val="3680204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D1E25-4F05-7D09-FF4D-B54591E9B30E}"/>
              </a:ext>
            </a:extLst>
          </p:cNvPr>
          <p:cNvSpPr>
            <a:spLocks noGrp="1"/>
          </p:cNvSpPr>
          <p:nvPr>
            <p:ph type="title"/>
          </p:nvPr>
        </p:nvSpPr>
        <p:spPr/>
        <p:txBody>
          <a:bodyPr/>
          <a:lstStyle/>
          <a:p>
            <a:r>
              <a:rPr lang="en-US" b="1" dirty="0"/>
              <a:t>Governing Board Decisions</a:t>
            </a:r>
          </a:p>
        </p:txBody>
      </p:sp>
      <p:sp>
        <p:nvSpPr>
          <p:cNvPr id="3" name="Content Placeholder 2">
            <a:extLst>
              <a:ext uri="{FF2B5EF4-FFF2-40B4-BE49-F238E27FC236}">
                <a16:creationId xmlns:a16="http://schemas.microsoft.com/office/drawing/2014/main" id="{2A805424-8907-E39E-C9D9-188718DE311D}"/>
              </a:ext>
            </a:extLst>
          </p:cNvPr>
          <p:cNvSpPr>
            <a:spLocks noGrp="1"/>
          </p:cNvSpPr>
          <p:nvPr>
            <p:ph idx="1"/>
          </p:nvPr>
        </p:nvSpPr>
        <p:spPr>
          <a:xfrm>
            <a:off x="838200" y="904126"/>
            <a:ext cx="10515600" cy="982547"/>
          </a:xfrm>
        </p:spPr>
        <p:txBody>
          <a:bodyPr/>
          <a:lstStyle/>
          <a:p>
            <a:pPr marL="0" indent="0">
              <a:buNone/>
            </a:pPr>
            <a:r>
              <a:rPr lang="en-US" sz="1800" dirty="0">
                <a:effectLst/>
                <a:latin typeface="Calibri" panose="020F0502020204030204" pitchFamily="34" charset="0"/>
                <a:ea typeface="Calibri" panose="020F0502020204030204" pitchFamily="34" charset="0"/>
              </a:rPr>
              <a:t>Niantic Community Church enacted a new governing structure </a:t>
            </a:r>
            <a:r>
              <a:rPr lang="en-US" sz="1800">
                <a:effectLst/>
                <a:latin typeface="Calibri" panose="020F0502020204030204" pitchFamily="34" charset="0"/>
                <a:ea typeface="Calibri" panose="020F0502020204030204" pitchFamily="34" charset="0"/>
              </a:rPr>
              <a:t>in 2022 </a:t>
            </a:r>
            <a:r>
              <a:rPr lang="en-US" sz="1800" dirty="0">
                <a:effectLst/>
                <a:latin typeface="Calibri" panose="020F0502020204030204" pitchFamily="34" charset="0"/>
                <a:ea typeface="Calibri" panose="020F0502020204030204" pitchFamily="34" charset="0"/>
              </a:rPr>
              <a:t>with ten voting members (four officers and six ministry team leaders).  The board employs a deliberate and open process to conduct its business where all major business items were thoroughly explored prior to voting. </a:t>
            </a:r>
            <a:endParaRPr lang="en-US" dirty="0"/>
          </a:p>
        </p:txBody>
      </p:sp>
      <p:sp>
        <p:nvSpPr>
          <p:cNvPr id="15" name="Rectangle 7">
            <a:extLst>
              <a:ext uri="{FF2B5EF4-FFF2-40B4-BE49-F238E27FC236}">
                <a16:creationId xmlns:a16="http://schemas.microsoft.com/office/drawing/2014/main" id="{AC45B35F-BCEB-C337-F89A-268E9C96F761}"/>
              </a:ext>
            </a:extLst>
          </p:cNvPr>
          <p:cNvSpPr>
            <a:spLocks noChangeArrowheads="1"/>
          </p:cNvSpPr>
          <p:nvPr/>
        </p:nvSpPr>
        <p:spPr bwMode="auto">
          <a:xfrm>
            <a:off x="2027238" y="31781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Table GB-1: 2023 Governing Board Motions and Decisions</a:t>
            </a:r>
            <a:r>
              <a:rPr kumimoji="0" lang="en-US" altLang="en-US" sz="1200" b="1" i="0" u="none" strike="noStrike" cap="none" normalizeH="0" baseline="3000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a:rPr>
              <a:t>[1]</a:t>
            </a:r>
            <a:endParaRPr kumimoji="0" lang="en-US" altLang="en-US" sz="7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8">
            <a:extLst>
              <a:ext uri="{FF2B5EF4-FFF2-40B4-BE49-F238E27FC236}">
                <a16:creationId xmlns:a16="http://schemas.microsoft.com/office/drawing/2014/main" id="{0018CBA2-185F-A50D-FAC7-A6186095E61F}"/>
              </a:ext>
            </a:extLst>
          </p:cNvPr>
          <p:cNvSpPr>
            <a:spLocks noChangeArrowheads="1"/>
          </p:cNvSpPr>
          <p:nvPr/>
        </p:nvSpPr>
        <p:spPr bwMode="auto">
          <a:xfrm>
            <a:off x="2027238" y="3635375"/>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9" name="Picture 18" descr="A close-up of a document&#10;&#10;Description automatically generated">
            <a:extLst>
              <a:ext uri="{FF2B5EF4-FFF2-40B4-BE49-F238E27FC236}">
                <a16:creationId xmlns:a16="http://schemas.microsoft.com/office/drawing/2014/main" id="{A763BF6C-2C59-3CCD-4996-B130DF21F84D}"/>
              </a:ext>
            </a:extLst>
          </p:cNvPr>
          <p:cNvPicPr>
            <a:picLocks noChangeAspect="1"/>
          </p:cNvPicPr>
          <p:nvPr/>
        </p:nvPicPr>
        <p:blipFill>
          <a:blip r:embed="rId3"/>
          <a:stretch>
            <a:fillRect/>
          </a:stretch>
        </p:blipFill>
        <p:spPr>
          <a:xfrm>
            <a:off x="307095" y="2002423"/>
            <a:ext cx="11749917" cy="2835796"/>
          </a:xfrm>
          <a:prstGeom prst="rect">
            <a:avLst/>
          </a:prstGeom>
        </p:spPr>
      </p:pic>
      <p:sp>
        <p:nvSpPr>
          <p:cNvPr id="21" name="TextBox 20">
            <a:extLst>
              <a:ext uri="{FF2B5EF4-FFF2-40B4-BE49-F238E27FC236}">
                <a16:creationId xmlns:a16="http://schemas.microsoft.com/office/drawing/2014/main" id="{7D39A5C0-1BDC-C7A2-6560-C200CFD83405}"/>
              </a:ext>
            </a:extLst>
          </p:cNvPr>
          <p:cNvSpPr txBox="1"/>
          <p:nvPr/>
        </p:nvSpPr>
        <p:spPr>
          <a:xfrm>
            <a:off x="960697" y="5388096"/>
            <a:ext cx="9513162" cy="646331"/>
          </a:xfrm>
          <a:prstGeom prst="rect">
            <a:avLst/>
          </a:prstGeom>
          <a:noFill/>
        </p:spPr>
        <p:txBody>
          <a:bodyPr wrap="square">
            <a:spAutoFit/>
          </a:bodyPr>
          <a:lstStyle/>
          <a:p>
            <a:pPr marL="0" marR="0">
              <a:spcBef>
                <a:spcPts val="0"/>
              </a:spcBef>
              <a:spcAft>
                <a:spcPts val="0"/>
              </a:spcAft>
            </a:pPr>
            <a:r>
              <a:rPr lang="en-US" sz="1800" baseline="30000">
                <a:effectLst/>
                <a:latin typeface="Calibri" panose="020F0502020204030204" pitchFamily="34" charset="0"/>
                <a:ea typeface="Calibri" panose="020F0502020204030204" pitchFamily="34" charset="0"/>
                <a:cs typeface="Times New Roman" panose="02020603050405020304" pitchFamily="18" charset="0"/>
              </a:rPr>
              <a:t>1</a:t>
            </a:r>
            <a:r>
              <a:rPr lang="en-US" sz="1800">
                <a:effectLst/>
                <a:latin typeface="Calibri" panose="020F0502020204030204" pitchFamily="34" charset="0"/>
                <a:ea typeface="Calibri" panose="020F0502020204030204" pitchFamily="34" charset="0"/>
                <a:cs typeface="Times New Roman" panose="02020603050405020304" pitchFamily="18" charset="0"/>
              </a:rPr>
              <a:t>Routine motions to approve meeting minutes, monthly financial reports, and adjournments are not included unless there are controversies. </a:t>
            </a:r>
          </a:p>
        </p:txBody>
      </p:sp>
      <p:sp>
        <p:nvSpPr>
          <p:cNvPr id="5" name="Slide Number Placeholder 4">
            <a:extLst>
              <a:ext uri="{FF2B5EF4-FFF2-40B4-BE49-F238E27FC236}">
                <a16:creationId xmlns:a16="http://schemas.microsoft.com/office/drawing/2014/main" id="{DBA7491B-EC02-2341-00FA-6CDF9777A88B}"/>
              </a:ext>
            </a:extLst>
          </p:cNvPr>
          <p:cNvSpPr>
            <a:spLocks noGrp="1"/>
          </p:cNvSpPr>
          <p:nvPr>
            <p:ph type="sldNum" sz="quarter" idx="12"/>
          </p:nvPr>
        </p:nvSpPr>
        <p:spPr/>
        <p:txBody>
          <a:bodyPr/>
          <a:lstStyle/>
          <a:p>
            <a:fld id="{C0B91FA4-F675-724A-AEB6-1F10BBB026AA}" type="slidenum">
              <a:rPr lang="en-US" smtClean="0"/>
              <a:pPr/>
              <a:t>9</a:t>
            </a:fld>
            <a:endParaRPr lang="en-US"/>
          </a:p>
        </p:txBody>
      </p:sp>
    </p:spTree>
    <p:extLst>
      <p:ext uri="{BB962C8B-B14F-4D97-AF65-F5344CB8AC3E}">
        <p14:creationId xmlns:p14="http://schemas.microsoft.com/office/powerpoint/2010/main" val="2707625366"/>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9348</TotalTime>
  <Words>1741</Words>
  <Application>Microsoft Macintosh PowerPoint</Application>
  <PresentationFormat>Widescreen</PresentationFormat>
  <Paragraphs>198</Paragraphs>
  <Slides>31</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0" baseType="lpstr">
      <vt:lpstr>Arial</vt:lpstr>
      <vt:lpstr>Calibri</vt:lpstr>
      <vt:lpstr>Calibri Light</vt:lpstr>
      <vt:lpstr>Courier New</vt:lpstr>
      <vt:lpstr>inherit</vt:lpstr>
      <vt:lpstr>Roboto</vt:lpstr>
      <vt:lpstr>Symbol</vt:lpstr>
      <vt:lpstr>Office Theme</vt:lpstr>
      <vt:lpstr>Excel.Sheet.12</vt:lpstr>
      <vt:lpstr>Quarterly Congregational Meeting  July 16th, 2023 </vt:lpstr>
      <vt:lpstr>Notice of Call (Clerk)</vt:lpstr>
      <vt:lpstr>Opening Prayer (Rev. Kaleigh Rasmussen)</vt:lpstr>
      <vt:lpstr>Meeting Agenda</vt:lpstr>
      <vt:lpstr>PowerPoint Presentation</vt:lpstr>
      <vt:lpstr>PowerPoint Presentation</vt:lpstr>
      <vt:lpstr>Governing Board Report</vt:lpstr>
      <vt:lpstr>Worship Service Attendance</vt:lpstr>
      <vt:lpstr>Governing Board Decisions</vt:lpstr>
      <vt:lpstr>Congregational Decisions</vt:lpstr>
      <vt:lpstr>Governing Board Nomination for 2024 (Officers)</vt:lpstr>
      <vt:lpstr>Governing Board Nomination for 2024 (Ministry Teams)</vt:lpstr>
      <vt:lpstr>Fiscal Sponsor Agreement</vt:lpstr>
      <vt:lpstr>What Is a Fiscal Sponsor?</vt:lpstr>
      <vt:lpstr>Reports to Inform the Congregation</vt:lpstr>
      <vt:lpstr>NIANTIC COMMUNITY CHURCH FINANCIAL REPORT SUMMARY June 2023</vt:lpstr>
      <vt:lpstr>PowerPoint Presentation</vt:lpstr>
      <vt:lpstr>Ministry Team Report – Financial Management</vt:lpstr>
      <vt:lpstr>Holy Land Pilgrimage Update   Rev. Dr. Eric Elnes</vt:lpstr>
      <vt:lpstr>Stewardship Campaign (Pam Stevens/Ralph Bates)</vt:lpstr>
      <vt:lpstr>Search Committee for Settled Pastor</vt:lpstr>
      <vt:lpstr>UCC Search &amp; Call Journey</vt:lpstr>
      <vt:lpstr>UCC Search &amp; Call Process: Phase II  “Preparing for the Search”</vt:lpstr>
      <vt:lpstr>UCC Search &amp; Call Process: Phase III “Discerning Through the Search”</vt:lpstr>
      <vt:lpstr>Ministry Team Report   Property Management &amp; Technology  Craig Woody</vt:lpstr>
      <vt:lpstr>Narthex Mezzanine Floor Reinforcement Proposal </vt:lpstr>
      <vt:lpstr>An Example of the Completed Configuration</vt:lpstr>
      <vt:lpstr>PowerPoint Presentation</vt:lpstr>
      <vt:lpstr>Mark your Calendar  2023 Quarterly Congregational Meeting   October 22nd </vt:lpstr>
      <vt:lpstr>Voices of the Congregation</vt:lpstr>
      <vt:lpstr>  Adjournment  Benediction – Rev. Dr. Eric Elnes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Frank Chan</dc:creator>
  <cp:keywords/>
  <dc:description/>
  <cp:lastModifiedBy>Frank Chan</cp:lastModifiedBy>
  <cp:revision>403</cp:revision>
  <cp:lastPrinted>2022-10-23T09:31:37Z</cp:lastPrinted>
  <dcterms:created xsi:type="dcterms:W3CDTF">2021-08-10T13:49:46Z</dcterms:created>
  <dcterms:modified xsi:type="dcterms:W3CDTF">2023-07-18T15:13:19Z</dcterms:modified>
  <cp:category/>
</cp:coreProperties>
</file>